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79"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6" r:id="rId17"/>
    <p:sldId id="297" r:id="rId18"/>
    <p:sldId id="298" r:id="rId19"/>
    <p:sldId id="311" r:id="rId20"/>
    <p:sldId id="312" r:id="rId21"/>
    <p:sldId id="313" r:id="rId22"/>
    <p:sldId id="314" r:id="rId23"/>
    <p:sldId id="315" r:id="rId24"/>
    <p:sldId id="316" r:id="rId25"/>
    <p:sldId id="317" r:id="rId26"/>
    <p:sldId id="318" r:id="rId27"/>
    <p:sldId id="319" r:id="rId28"/>
    <p:sldId id="320" r:id="rId29"/>
    <p:sldId id="321" r:id="rId30"/>
    <p:sldId id="322" r:id="rId31"/>
    <p:sldId id="330" r:id="rId32"/>
    <p:sldId id="331" r:id="rId33"/>
    <p:sldId id="332" r:id="rId34"/>
    <p:sldId id="333" r:id="rId35"/>
    <p:sldId id="334" r:id="rId36"/>
    <p:sldId id="335" r:id="rId37"/>
    <p:sldId id="336" r:id="rId38"/>
    <p:sldId id="337" r:id="rId39"/>
    <p:sldId id="344" r:id="rId40"/>
    <p:sldId id="345" r:id="rId41"/>
    <p:sldId id="346" r:id="rId42"/>
    <p:sldId id="351" r:id="rId43"/>
    <p:sldId id="352" r:id="rId44"/>
    <p:sldId id="353" r:id="rId45"/>
    <p:sldId id="354" r:id="rId46"/>
    <p:sldId id="355" r:id="rId47"/>
    <p:sldId id="342" r:id="rId48"/>
    <p:sldId id="338" r:id="rId49"/>
    <p:sldId id="339" r:id="rId50"/>
    <p:sldId id="340" r:id="rId51"/>
    <p:sldId id="341" r:id="rId5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93" autoAdjust="0"/>
    <p:restoredTop sz="75261" autoAdjust="0"/>
  </p:normalViewPr>
  <p:slideViewPr>
    <p:cSldViewPr>
      <p:cViewPr varScale="1">
        <p:scale>
          <a:sx n="56" d="100"/>
          <a:sy n="56" d="100"/>
        </p:scale>
        <p:origin x="148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5A273A0-61DC-48E9-9806-C82CA7AA87C0}" type="datetimeFigureOut">
              <a:rPr lang="en-US" smtClean="0"/>
              <a:pPr/>
              <a:t>3/3/2016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2ECFE9F-1EC6-43C6-A865-8F9D56977831}" type="slidenum">
              <a:rPr lang="en-US" smtClean="0"/>
              <a:pPr/>
              <a:t>‹#›</a:t>
            </a:fld>
            <a:endParaRPr lang="en-US"/>
          </a:p>
        </p:txBody>
      </p:sp>
    </p:spTree>
    <p:extLst>
      <p:ext uri="{BB962C8B-B14F-4D97-AF65-F5344CB8AC3E}">
        <p14:creationId xmlns:p14="http://schemas.microsoft.com/office/powerpoint/2010/main" val="3425748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usoge.gov/"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www.jagcnet.army.mil/" TargetMode="External"/><Relationship Id="rId4" Type="http://schemas.openxmlformats.org/officeDocument/2006/relationships/hyperlink" Target="http://www.defenselink.mil/dodgc/defense_ethics/index.html"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docs.usapa.belvoir.army.mil/jw2/xmldemo/db_lookup/link.htm?doc=AR%20600-20"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3" Type="http://schemas.openxmlformats.org/officeDocument/2006/relationships/hyperlink" Target="http://law2.house.gov/uscode-cgi/fastweb.exe?getdoc+uscview+t17t20+235+1++()%20%20AND%20((18)%20ADJ%20USC):CITE%20AND%20(USC%20w/10%20(208)):CITE%20%20%20%20%20%20%20%20%20" TargetMode="External"/><Relationship Id="rId2" Type="http://schemas.openxmlformats.org/officeDocument/2006/relationships/slide" Target="../slides/slide44.xml"/><Relationship Id="rId1" Type="http://schemas.openxmlformats.org/officeDocument/2006/relationships/notesMaster" Target="../notesMasters/notesMaster1.xml"/><Relationship Id="rId5" Type="http://schemas.openxmlformats.org/officeDocument/2006/relationships/hyperlink" Target="http://law2.house.gov/uscode-cgi/fastweb.exe?getdoc+uscview+t17t20+232+1++()%20%20AND%20((18)%20ADJ%20USC):CITE%20AND%20(USC%20w/10%20(205)):CITE%20%20%20%20%20%20%20%20%20" TargetMode="External"/><Relationship Id="rId4" Type="http://schemas.openxmlformats.org/officeDocument/2006/relationships/hyperlink" Target="http://law2.house.gov/uscode-cgi/fastweb.exe?getdoc+uscview+t29t32+1924+0++()%20%20AND%20((31)%20ADJ%20USC):CITE%20AND%20(USC%20w/10%20(1353)):CITE%20%20%20%20%20%20%20%20%20" TargetMode="Externa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D3632344-EAAB-45A6-BD11-B03518B5BA1E}" type="slidenum">
              <a:rPr lang="en-US" smtClean="0"/>
              <a:pPr/>
              <a:t>1</a:t>
            </a:fld>
            <a:endParaRPr lang="en-US"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xfrm>
            <a:off x="701359" y="4415792"/>
            <a:ext cx="5607684" cy="4664118"/>
          </a:xfrm>
          <a:noFill/>
          <a:ln/>
        </p:spPr>
        <p:txBody>
          <a:bodyPr>
            <a:normAutofit fontScale="92500" lnSpcReduction="10000"/>
          </a:bodyPr>
          <a:lstStyle/>
          <a:p>
            <a:pPr eaLnBrk="1" hangingPunct="1">
              <a:buFontTx/>
              <a:buChar char="•"/>
            </a:pPr>
            <a:r>
              <a:rPr lang="en-US" sz="900" b="1" dirty="0" smtClean="0">
                <a:latin typeface="Arial" pitchFamily="34" charset="0"/>
              </a:rPr>
              <a:t> Instructor Comments:  </a:t>
            </a:r>
          </a:p>
          <a:p>
            <a:pPr lvl="1" eaLnBrk="1" hangingPunct="1">
              <a:buFontTx/>
              <a:buChar char="•"/>
            </a:pPr>
            <a:r>
              <a:rPr lang="en-US" sz="900" dirty="0" smtClean="0">
                <a:latin typeface="Arial" pitchFamily="34" charset="0"/>
              </a:rPr>
              <a:t> </a:t>
            </a:r>
            <a:r>
              <a:rPr lang="en-US" sz="900" b="1" dirty="0" smtClean="0">
                <a:latin typeface="Arial" pitchFamily="34" charset="0"/>
              </a:rPr>
              <a:t>CONTACT YOUR ETHICS COUNSELOR BEFORE YOU ACT!!!</a:t>
            </a:r>
          </a:p>
          <a:p>
            <a:pPr lvl="1" eaLnBrk="1" hangingPunct="1">
              <a:buFontTx/>
              <a:buChar char="•"/>
            </a:pPr>
            <a:r>
              <a:rPr lang="en-US" sz="900" dirty="0" smtClean="0">
                <a:latin typeface="Arial" pitchFamily="34" charset="0"/>
              </a:rPr>
              <a:t>If you have questions on how the ethics rules may apply to your particular situation, please contact your ethics counselor </a:t>
            </a:r>
            <a:r>
              <a:rPr lang="en-US" sz="900" i="1" dirty="0" smtClean="0">
                <a:latin typeface="Arial" pitchFamily="34" charset="0"/>
              </a:rPr>
              <a:t>before</a:t>
            </a:r>
            <a:r>
              <a:rPr lang="en-US" sz="900" dirty="0" smtClean="0">
                <a:latin typeface="Arial" pitchFamily="34" charset="0"/>
              </a:rPr>
              <a:t> taking action.  It is much smarter (and safer) to get advice in advance, to avoid the risk of taking inappropriate actions, even though they may be very well-intentioned.  Improper conduct may be career-ending, as well as result in costly civil or criminal penalties, or adverse administrative actions.</a:t>
            </a:r>
          </a:p>
          <a:p>
            <a:pPr lvl="1" eaLnBrk="1" hangingPunct="1">
              <a:buFontTx/>
              <a:buChar char="•"/>
            </a:pPr>
            <a:endParaRPr lang="en-US" sz="900" dirty="0" smtClean="0">
              <a:latin typeface="Arial" pitchFamily="34" charset="0"/>
            </a:endParaRPr>
          </a:p>
          <a:p>
            <a:pPr lvl="1" eaLnBrk="1" hangingPunct="1">
              <a:buFontTx/>
              <a:buChar char="•"/>
            </a:pPr>
            <a:r>
              <a:rPr lang="en-US" sz="900" dirty="0" smtClean="0">
                <a:latin typeface="Arial" pitchFamily="34" charset="0"/>
              </a:rPr>
              <a:t> The information in this training package will assist you with spotting issues.  The best practice for issue spotting is to include your ethics counselor during planning meetings for activities that require consideration of these ethical rules.</a:t>
            </a:r>
          </a:p>
          <a:p>
            <a:pPr eaLnBrk="1" hangingPunct="1">
              <a:buFontTx/>
              <a:buNone/>
            </a:pPr>
            <a:endParaRPr lang="en-US" sz="900" dirty="0" smtClean="0">
              <a:latin typeface="Arial" pitchFamily="34" charset="0"/>
            </a:endParaRPr>
          </a:p>
          <a:p>
            <a:pPr eaLnBrk="1" hangingPunct="1">
              <a:buFontTx/>
              <a:buNone/>
            </a:pPr>
            <a:endParaRPr lang="en-US" b="1" dirty="0" smtClean="0"/>
          </a:p>
          <a:p>
            <a:pPr eaLnBrk="1" hangingPunct="1">
              <a:buFontTx/>
              <a:buChar char="•"/>
            </a:pPr>
            <a:r>
              <a:rPr lang="en-US" b="1" dirty="0" smtClean="0"/>
              <a:t> Instruction Note:  </a:t>
            </a:r>
          </a:p>
          <a:p>
            <a:pPr lvl="1" eaLnBrk="1" hangingPunct="1">
              <a:buFontTx/>
              <a:buChar char="•"/>
            </a:pPr>
            <a:r>
              <a:rPr lang="en-US" b="1" dirty="0" smtClean="0"/>
              <a:t> Selected Note Pages contain instruction comments to assist with the presentation.</a:t>
            </a:r>
          </a:p>
          <a:p>
            <a:r>
              <a:rPr lang="en-US" b="1" dirty="0" smtClean="0"/>
              <a:t> This Standard Training Package (STP) is current as of 1 Jan 2015. </a:t>
            </a:r>
            <a:r>
              <a:rPr lang="en-US" b="1" dirty="0" smtClean="0">
                <a:latin typeface="Times New Roman" pitchFamily="18" charset="0"/>
              </a:rPr>
              <a:t> To ensure this is the most current version, please go to https://jagu.army.mil and log onto JAG University, and locate the STPs within the JAGU Resources tab.</a:t>
            </a:r>
          </a:p>
          <a:p>
            <a:pPr lvl="1" eaLnBrk="1" hangingPunct="1">
              <a:buFontTx/>
              <a:buChar char="•"/>
            </a:pPr>
            <a:endParaRPr lang="en-US" sz="800" b="1" u="sng" dirty="0" smtClean="0">
              <a:latin typeface="Arial" pitchFamily="34" charset="0"/>
            </a:endParaRPr>
          </a:p>
          <a:p>
            <a:pPr eaLnBrk="1" hangingPunct="1">
              <a:lnSpc>
                <a:spcPct val="80000"/>
              </a:lnSpc>
            </a:pPr>
            <a:endParaRPr lang="en-US" sz="800" dirty="0" smtClean="0">
              <a:latin typeface="Arial" pitchFamily="34" charset="0"/>
            </a:endParaRPr>
          </a:p>
          <a:p>
            <a:pPr eaLnBrk="1" hangingPunct="1">
              <a:lnSpc>
                <a:spcPct val="80000"/>
              </a:lnSpc>
            </a:pPr>
            <a:r>
              <a:rPr lang="en-US" sz="800" dirty="0" smtClean="0">
                <a:latin typeface="Arial" pitchFamily="34" charset="0"/>
              </a:rPr>
              <a:t>This entire presentation CANNOT be completed in a one-hour class.  It is designed to be used as a refresher and should be tailored to the specific audience or to meet specific concerns.  These slides DO NOT address every ethics issue and they should not be used as a substitute for individual advice offered by an ethics counselor.  Here are suggested groupings of slides:</a:t>
            </a:r>
          </a:p>
          <a:p>
            <a:pPr eaLnBrk="1" hangingPunct="1">
              <a:lnSpc>
                <a:spcPct val="80000"/>
              </a:lnSpc>
            </a:pPr>
            <a:endParaRPr lang="en-US" sz="800" dirty="0" smtClean="0">
              <a:latin typeface="Arial" pitchFamily="34" charset="0"/>
            </a:endParaRPr>
          </a:p>
          <a:p>
            <a:pPr eaLnBrk="1" hangingPunct="1">
              <a:lnSpc>
                <a:spcPct val="80000"/>
              </a:lnSpc>
            </a:pPr>
            <a:r>
              <a:rPr lang="en-US" sz="800" dirty="0" smtClean="0">
                <a:latin typeface="Arial" pitchFamily="34" charset="0"/>
              </a:rPr>
              <a:t>Introduction – Slides 1-8</a:t>
            </a:r>
          </a:p>
          <a:p>
            <a:pPr eaLnBrk="1" hangingPunct="1">
              <a:lnSpc>
                <a:spcPct val="80000"/>
              </a:lnSpc>
            </a:pPr>
            <a:r>
              <a:rPr lang="en-US" sz="800" dirty="0" smtClean="0">
                <a:latin typeface="Arial" pitchFamily="34" charset="0"/>
              </a:rPr>
              <a:t>Use of Communications Equipment/Government Property/Official Position – Slides 9-32</a:t>
            </a:r>
          </a:p>
          <a:p>
            <a:pPr eaLnBrk="1" hangingPunct="1">
              <a:lnSpc>
                <a:spcPct val="80000"/>
              </a:lnSpc>
            </a:pPr>
            <a:r>
              <a:rPr lang="en-US" sz="800" dirty="0" smtClean="0">
                <a:latin typeface="Arial" pitchFamily="34" charset="0"/>
              </a:rPr>
              <a:t>Gifts – Slides 33-69</a:t>
            </a:r>
          </a:p>
          <a:p>
            <a:pPr eaLnBrk="1" hangingPunct="1">
              <a:lnSpc>
                <a:spcPct val="80000"/>
              </a:lnSpc>
            </a:pPr>
            <a:r>
              <a:rPr lang="en-US" sz="800" dirty="0" smtClean="0">
                <a:latin typeface="Arial" pitchFamily="34" charset="0"/>
              </a:rPr>
              <a:t>Family Readiness Groups/Official and Personal Participation in Private Organizations – Slides 70-99</a:t>
            </a:r>
          </a:p>
          <a:p>
            <a:pPr eaLnBrk="1" hangingPunct="1">
              <a:lnSpc>
                <a:spcPct val="80000"/>
              </a:lnSpc>
            </a:pPr>
            <a:r>
              <a:rPr lang="en-US" sz="800" dirty="0" smtClean="0">
                <a:latin typeface="Arial" pitchFamily="34" charset="0"/>
              </a:rPr>
              <a:t>Seeking Employment Outside the Government/Post-Government Employment – Slides 100-128</a:t>
            </a:r>
          </a:p>
          <a:p>
            <a:pPr eaLnBrk="1" hangingPunct="1">
              <a:lnSpc>
                <a:spcPct val="80000"/>
              </a:lnSpc>
            </a:pPr>
            <a:r>
              <a:rPr lang="en-US" sz="800" dirty="0" smtClean="0">
                <a:latin typeface="Arial" pitchFamily="34" charset="0"/>
              </a:rPr>
              <a:t>Conclusion – Slides 129-131</a:t>
            </a:r>
          </a:p>
          <a:p>
            <a:pPr eaLnBrk="1" hangingPunct="1">
              <a:lnSpc>
                <a:spcPct val="80000"/>
              </a:lnSpc>
            </a:pPr>
            <a:endParaRPr lang="en-US" sz="800" dirty="0" smtClean="0">
              <a:latin typeface="Arial" pitchFamily="34" charset="0"/>
            </a:endParaRPr>
          </a:p>
          <a:p>
            <a:pPr eaLnBrk="1" hangingPunct="1">
              <a:lnSpc>
                <a:spcPct val="80000"/>
              </a:lnSpc>
              <a:buFontTx/>
              <a:buChar char="•"/>
            </a:pPr>
            <a:r>
              <a:rPr lang="en-US" sz="800" b="1" dirty="0" smtClean="0">
                <a:latin typeface="Arial" pitchFamily="34" charset="0"/>
              </a:rPr>
              <a:t> Instructor Comments:  </a:t>
            </a:r>
          </a:p>
          <a:p>
            <a:pPr lvl="1" eaLnBrk="1" hangingPunct="1">
              <a:lnSpc>
                <a:spcPct val="80000"/>
              </a:lnSpc>
              <a:buFontTx/>
              <a:buChar char="•"/>
            </a:pPr>
            <a:r>
              <a:rPr lang="en-US" sz="800" dirty="0" smtClean="0">
                <a:latin typeface="Arial" pitchFamily="34" charset="0"/>
              </a:rPr>
              <a:t> All OGE 450 and OGE 278 filers are required to receive at least one hour of annual ethics training that complies with the provisions of 5 CFR 2638.704.</a:t>
            </a:r>
          </a:p>
          <a:p>
            <a:pPr lvl="1" eaLnBrk="1" hangingPunct="1">
              <a:lnSpc>
                <a:spcPct val="80000"/>
              </a:lnSpc>
              <a:buFontTx/>
              <a:buChar char="•"/>
            </a:pPr>
            <a:r>
              <a:rPr lang="en-US" sz="800" dirty="0" smtClean="0">
                <a:latin typeface="Arial" pitchFamily="34" charset="0"/>
              </a:rPr>
              <a:t> Note, in addition to the annual face-to-face training, acquisition personnel are required to have another hour of face-to-face training, which is tailored to acquisition ethics.  Personnel in the acquisition process should contact their ethics counselor for further information. </a:t>
            </a:r>
          </a:p>
          <a:p>
            <a:pPr lvl="1" eaLnBrk="1" hangingPunct="1">
              <a:lnSpc>
                <a:spcPct val="80000"/>
              </a:lnSpc>
              <a:buFontTx/>
              <a:buChar char="•"/>
            </a:pPr>
            <a:endParaRPr lang="en-US" sz="800" dirty="0" smtClean="0">
              <a:latin typeface="Arial" pitchFamily="34" charset="0"/>
            </a:endParaRPr>
          </a:p>
          <a:p>
            <a:pPr eaLnBrk="1" hangingPunct="1">
              <a:lnSpc>
                <a:spcPct val="80000"/>
              </a:lnSpc>
            </a:pPr>
            <a:r>
              <a:rPr lang="en-US" sz="800" u="sng" dirty="0" smtClean="0">
                <a:latin typeface="Arial" pitchFamily="34" charset="0"/>
              </a:rPr>
              <a:t>Background:</a:t>
            </a:r>
          </a:p>
          <a:p>
            <a:pPr eaLnBrk="1" hangingPunct="1">
              <a:lnSpc>
                <a:spcPct val="80000"/>
              </a:lnSpc>
            </a:pPr>
            <a:r>
              <a:rPr lang="en-US" sz="800" dirty="0" smtClean="0">
                <a:latin typeface="Arial" pitchFamily="34" charset="0"/>
              </a:rPr>
              <a:t>Useful Websites:</a:t>
            </a:r>
          </a:p>
          <a:p>
            <a:pPr eaLnBrk="1" hangingPunct="1">
              <a:lnSpc>
                <a:spcPct val="80000"/>
              </a:lnSpc>
            </a:pPr>
            <a:r>
              <a:rPr lang="en-US" sz="800" dirty="0" smtClean="0">
                <a:latin typeface="Arial" pitchFamily="34" charset="0"/>
              </a:rPr>
              <a:t>	www.hqda.army.mil/ogc/eandf.htm</a:t>
            </a:r>
          </a:p>
          <a:p>
            <a:pPr eaLnBrk="1" hangingPunct="1">
              <a:lnSpc>
                <a:spcPct val="80000"/>
              </a:lnSpc>
            </a:pPr>
            <a:r>
              <a:rPr lang="en-US" sz="800" dirty="0" smtClean="0">
                <a:latin typeface="Arial" pitchFamily="34" charset="0"/>
              </a:rPr>
              <a:t>	</a:t>
            </a:r>
            <a:r>
              <a:rPr lang="en-US" sz="800" dirty="0" smtClean="0">
                <a:latin typeface="Arial" pitchFamily="34" charset="0"/>
                <a:hlinkClick r:id="rId3"/>
              </a:rPr>
              <a:t>www.usoge.gov</a:t>
            </a:r>
            <a:endParaRPr lang="en-US" sz="800" dirty="0" smtClean="0">
              <a:latin typeface="Arial" pitchFamily="34" charset="0"/>
            </a:endParaRPr>
          </a:p>
          <a:p>
            <a:pPr eaLnBrk="1" hangingPunct="1">
              <a:lnSpc>
                <a:spcPct val="80000"/>
              </a:lnSpc>
            </a:pPr>
            <a:r>
              <a:rPr lang="en-US" sz="800" dirty="0" smtClean="0">
                <a:latin typeface="Arial" pitchFamily="34" charset="0"/>
              </a:rPr>
              <a:t>	</a:t>
            </a:r>
            <a:r>
              <a:rPr lang="en-US" sz="800" dirty="0" smtClean="0">
                <a:latin typeface="Arial" pitchFamily="34" charset="0"/>
                <a:hlinkClick r:id="rId4"/>
              </a:rPr>
              <a:t>www.defenselink.mil/dodgc/defense_ethics/index.html</a:t>
            </a:r>
            <a:endParaRPr lang="en-US" sz="800" dirty="0" smtClean="0">
              <a:latin typeface="Arial" pitchFamily="34" charset="0"/>
            </a:endParaRPr>
          </a:p>
          <a:p>
            <a:pPr eaLnBrk="1" hangingPunct="1">
              <a:lnSpc>
                <a:spcPct val="80000"/>
              </a:lnSpc>
            </a:pPr>
            <a:r>
              <a:rPr lang="en-US" sz="800" dirty="0" smtClean="0">
                <a:latin typeface="Arial" pitchFamily="34" charset="0"/>
              </a:rPr>
              <a:t>	</a:t>
            </a:r>
            <a:r>
              <a:rPr lang="en-US" sz="800" dirty="0" smtClean="0">
                <a:latin typeface="Arial" pitchFamily="34" charset="0"/>
                <a:hlinkClick r:id="rId5"/>
              </a:rPr>
              <a:t>www.jagcnet.army.mil</a:t>
            </a:r>
            <a:r>
              <a:rPr lang="en-US" sz="800" dirty="0" smtClean="0">
                <a:latin typeface="Arial" pitchFamily="34" charset="0"/>
              </a:rPr>
              <a:t> </a:t>
            </a:r>
          </a:p>
        </p:txBody>
      </p:sp>
    </p:spTree>
    <p:extLst>
      <p:ext uri="{BB962C8B-B14F-4D97-AF65-F5344CB8AC3E}">
        <p14:creationId xmlns:p14="http://schemas.microsoft.com/office/powerpoint/2010/main" val="1126262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FA19551A-6899-42F4-A04E-F17B910ADCF8}" type="slidenum">
              <a:rPr lang="en-US" smtClean="0"/>
              <a:pPr/>
              <a:t>10</a:t>
            </a:fld>
            <a:endParaRPr lang="en-US" smtClean="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lnSpc>
                <a:spcPct val="90000"/>
              </a:lnSpc>
              <a:buFontTx/>
              <a:buChar char="•"/>
            </a:pPr>
            <a:r>
              <a:rPr lang="en-US" sz="900" b="1" dirty="0" smtClean="0">
                <a:latin typeface="Arial" pitchFamily="34" charset="0"/>
              </a:rPr>
              <a:t> Instructor Comments:</a:t>
            </a:r>
          </a:p>
          <a:p>
            <a:pPr lvl="1" eaLnBrk="1" hangingPunct="1">
              <a:lnSpc>
                <a:spcPct val="90000"/>
              </a:lnSpc>
              <a:buFontTx/>
              <a:buChar char="•"/>
            </a:pPr>
            <a:r>
              <a:rPr lang="en-US" sz="900" dirty="0" smtClean="0">
                <a:latin typeface="Arial" pitchFamily="34" charset="0"/>
              </a:rPr>
              <a:t> Virtually every type of communications gear in the Army inventory is covered by the requirements that it be used for </a:t>
            </a:r>
            <a:r>
              <a:rPr lang="en-US" sz="900" u="sng" dirty="0" smtClean="0">
                <a:latin typeface="Arial" pitchFamily="34" charset="0"/>
              </a:rPr>
              <a:t>official or authorized uses</a:t>
            </a:r>
            <a:r>
              <a:rPr lang="en-US" sz="900" dirty="0" smtClean="0">
                <a:latin typeface="Arial" pitchFamily="34" charset="0"/>
              </a:rPr>
              <a:t> only.  The JER specifically addresses use of communications systems.  “Federal Government communication systems and equipment (including Government owned telephones, facsimile machines, electronic mail, internet systems, and commercial systems when use is paid for by the Federal Government) shall be for </a:t>
            </a:r>
            <a:r>
              <a:rPr lang="en-US" sz="900" dirty="0" smtClean="0">
                <a:solidFill>
                  <a:srgbClr val="FF0000"/>
                </a:solidFill>
                <a:latin typeface="Arial" pitchFamily="34" charset="0"/>
              </a:rPr>
              <a:t>official use</a:t>
            </a:r>
            <a:r>
              <a:rPr lang="en-US" sz="900" dirty="0" smtClean="0">
                <a:latin typeface="Arial" pitchFamily="34" charset="0"/>
              </a:rPr>
              <a:t> and authorized purposes only.”</a:t>
            </a:r>
          </a:p>
          <a:p>
            <a:pPr lvl="1" eaLnBrk="1" hangingPunct="1">
              <a:lnSpc>
                <a:spcPct val="90000"/>
              </a:lnSpc>
              <a:buFontTx/>
              <a:buChar char="•"/>
            </a:pPr>
            <a:r>
              <a:rPr lang="en-US" sz="900" dirty="0" smtClean="0">
                <a:latin typeface="Arial" pitchFamily="34" charset="0"/>
              </a:rPr>
              <a:t> Federal communications; equipment including governmental owned telephones, facsimile machines, electronic mail, Internet systems, and Personal Digital Assistants (PDA) (i.e., Blackberries), are available only for official use and authorized purposes.</a:t>
            </a:r>
          </a:p>
          <a:p>
            <a:pPr lvl="1" eaLnBrk="1" hangingPunct="1">
              <a:lnSpc>
                <a:spcPct val="90000"/>
              </a:lnSpc>
            </a:pPr>
            <a:r>
              <a:rPr lang="en-US" sz="900" dirty="0" smtClean="0">
                <a:latin typeface="Arial" pitchFamily="34" charset="0"/>
              </a:rPr>
              <a:t>(1) "Official use" includes emergency communications, communications that are necessary in the interest of the government; and "morale and welfare" communications by </a:t>
            </a:r>
            <a:r>
              <a:rPr lang="en-US" sz="900" dirty="0" err="1" smtClean="0">
                <a:latin typeface="Arial" pitchFamily="34" charset="0"/>
              </a:rPr>
              <a:t>DoD</a:t>
            </a:r>
            <a:r>
              <a:rPr lang="en-US" sz="900" dirty="0" smtClean="0">
                <a:latin typeface="Arial" pitchFamily="34" charset="0"/>
              </a:rPr>
              <a:t> personnel on extended deployments.</a:t>
            </a:r>
          </a:p>
          <a:p>
            <a:pPr lvl="1" eaLnBrk="1" hangingPunct="1">
              <a:lnSpc>
                <a:spcPct val="90000"/>
              </a:lnSpc>
            </a:pPr>
            <a:r>
              <a:rPr lang="en-US" sz="900" dirty="0" smtClean="0">
                <a:latin typeface="Arial" pitchFamily="34" charset="0"/>
              </a:rPr>
              <a:t>(2) "Authorized purposes" include brief calls home while TDY to notify family of official transportation or schedule changes. </a:t>
            </a:r>
          </a:p>
          <a:p>
            <a:pPr lvl="1" eaLnBrk="1" hangingPunct="1">
              <a:lnSpc>
                <a:spcPct val="90000"/>
              </a:lnSpc>
            </a:pPr>
            <a:r>
              <a:rPr lang="en-US" sz="900" dirty="0" smtClean="0">
                <a:latin typeface="Arial" pitchFamily="34" charset="0"/>
              </a:rPr>
              <a:t>(3) Personal communications from the workplace are also authorized, if supervisor determines that communication (a) presents no adverse affect on official duty performance; (b) is of reasonable duration and frequency and made during personal time whenever possible; (c) serves a legitimate public interest; (d) presents no adverse reflection on </a:t>
            </a:r>
            <a:r>
              <a:rPr lang="en-US" sz="900" dirty="0" err="1" smtClean="0">
                <a:latin typeface="Arial" pitchFamily="34" charset="0"/>
              </a:rPr>
              <a:t>DoD</a:t>
            </a:r>
            <a:r>
              <a:rPr lang="en-US" sz="900" dirty="0" smtClean="0">
                <a:latin typeface="Arial" pitchFamily="34" charset="0"/>
              </a:rPr>
              <a:t>; and (e) creates no overburden of the communication system or creates no significant additional cost to </a:t>
            </a:r>
            <a:r>
              <a:rPr lang="en-US" sz="900" dirty="0" err="1" smtClean="0">
                <a:latin typeface="Arial" pitchFamily="34" charset="0"/>
              </a:rPr>
              <a:t>DoD</a:t>
            </a:r>
            <a:r>
              <a:rPr lang="en-US" sz="900" dirty="0" smtClean="0">
                <a:latin typeface="Arial" pitchFamily="34" charset="0"/>
              </a:rPr>
              <a:t>. Personal calls incurring a toll charge (long distance) to the Government are unauthorized.</a:t>
            </a:r>
          </a:p>
          <a:p>
            <a:pPr lvl="1" eaLnBrk="1" hangingPunct="1">
              <a:lnSpc>
                <a:spcPct val="90000"/>
              </a:lnSpc>
              <a:buFontTx/>
              <a:buChar char="•"/>
            </a:pPr>
            <a:r>
              <a:rPr lang="en-US" sz="900" dirty="0" smtClean="0">
                <a:latin typeface="Arial" pitchFamily="34" charset="0"/>
              </a:rPr>
              <a:t> The Code of Federal Regulations states specifically states that “an employee has a duty to protect and conserve Government property and shall not use such property, or allow its use, for other than authorized purposes. … Government property includes … telephone and other telecommunications equipment and services, the Government mails, automated data processing capabilities, [and] printing and reproduction facilities.”</a:t>
            </a:r>
          </a:p>
          <a:p>
            <a:pPr lvl="1" eaLnBrk="1" hangingPunct="1">
              <a:lnSpc>
                <a:spcPct val="90000"/>
              </a:lnSpc>
              <a:buFontTx/>
              <a:buChar char="•"/>
            </a:pPr>
            <a:endParaRPr lang="en-US" sz="900" dirty="0" smtClean="0">
              <a:latin typeface="Arial" pitchFamily="34" charset="0"/>
            </a:endParaRPr>
          </a:p>
          <a:p>
            <a:pPr eaLnBrk="1" hangingPunct="1">
              <a:lnSpc>
                <a:spcPct val="90000"/>
              </a:lnSpc>
            </a:pPr>
            <a:r>
              <a:rPr lang="en-US" sz="900" u="sng" dirty="0" smtClean="0">
                <a:latin typeface="Arial" pitchFamily="34" charset="0"/>
              </a:rPr>
              <a:t>Background:</a:t>
            </a:r>
          </a:p>
          <a:p>
            <a:pPr eaLnBrk="1" hangingPunct="1">
              <a:lnSpc>
                <a:spcPct val="90000"/>
              </a:lnSpc>
              <a:buFontTx/>
              <a:buChar char="•"/>
            </a:pPr>
            <a:r>
              <a:rPr lang="en-US" sz="900" dirty="0" smtClean="0">
                <a:latin typeface="Arial" pitchFamily="34" charset="0"/>
              </a:rPr>
              <a:t> 5 C.F.R. 2635.704, Use of Government Property</a:t>
            </a:r>
          </a:p>
        </p:txBody>
      </p:sp>
    </p:spTree>
    <p:extLst>
      <p:ext uri="{BB962C8B-B14F-4D97-AF65-F5344CB8AC3E}">
        <p14:creationId xmlns:p14="http://schemas.microsoft.com/office/powerpoint/2010/main" val="33978422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01C0694E-6E3B-451B-9C75-0FE8057E186C}" type="slidenum">
              <a:rPr lang="en-US" smtClean="0"/>
              <a:pPr/>
              <a:t>11</a:t>
            </a:fld>
            <a:endParaRPr lang="en-US" smtClean="0"/>
          </a:p>
        </p:txBody>
      </p:sp>
      <p:sp>
        <p:nvSpPr>
          <p:cNvPr id="153603" name="Rectangle 2"/>
          <p:cNvSpPr>
            <a:spLocks noGrp="1" noRot="1" noChangeAspect="1" noChangeArrowheads="1" noTextEdit="1"/>
          </p:cNvSpPr>
          <p:nvPr>
            <p:ph type="sldImg"/>
          </p:nvPr>
        </p:nvSpPr>
        <p:spPr>
          <a:solidFill>
            <a:srgbClr val="FFFFFF"/>
          </a:solidFill>
          <a:ln/>
        </p:spPr>
      </p:sp>
      <p:sp>
        <p:nvSpPr>
          <p:cNvPr id="153604" name="Rectangle 3"/>
          <p:cNvSpPr>
            <a:spLocks noGrp="1" noChangeArrowheads="1"/>
          </p:cNvSpPr>
          <p:nvPr>
            <p:ph type="body" idx="1"/>
          </p:nvPr>
        </p:nvSpPr>
        <p:spPr>
          <a:solidFill>
            <a:srgbClr val="FFFFFF"/>
          </a:solid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The JER (2-301) states “</a:t>
            </a:r>
            <a:r>
              <a:rPr lang="en-US" sz="900" dirty="0" smtClean="0">
                <a:solidFill>
                  <a:srgbClr val="FF0000"/>
                </a:solidFill>
                <a:latin typeface="Arial" pitchFamily="34" charset="0"/>
              </a:rPr>
              <a:t>Official use</a:t>
            </a:r>
            <a:r>
              <a:rPr lang="en-US" sz="900" dirty="0" smtClean="0">
                <a:latin typeface="Arial" pitchFamily="34" charset="0"/>
              </a:rPr>
              <a:t> includes emergency communications and communications that the </a:t>
            </a:r>
            <a:r>
              <a:rPr lang="en-US" sz="900" dirty="0" err="1" smtClean="0">
                <a:latin typeface="Arial" pitchFamily="34" charset="0"/>
              </a:rPr>
              <a:t>DoD</a:t>
            </a:r>
            <a:r>
              <a:rPr lang="en-US" sz="900" dirty="0" smtClean="0">
                <a:latin typeface="Arial" pitchFamily="34" charset="0"/>
              </a:rPr>
              <a:t> Component determines are necessary in the interest of the Federal Government.”</a:t>
            </a:r>
          </a:p>
          <a:p>
            <a:pPr lvl="1" eaLnBrk="1" hangingPunct="1">
              <a:buFontTx/>
              <a:buChar char="•"/>
            </a:pPr>
            <a:r>
              <a:rPr lang="en-US" sz="900" dirty="0" smtClean="0">
                <a:latin typeface="Arial" pitchFamily="34" charset="0"/>
              </a:rPr>
              <a:t> Official use also includes health, morale, and welfare (HMW) communications by military members and DOD employees who are deployed in remote or isolated locations for extended periods of time on official DOD business. When authorized by the theater combatant commander, the theater commander will institute local procedures to authorize HMW communications when commercial service is unavailable or so limited that it is considered unavailable. HMW calls may be made only during nonpeak, </a:t>
            </a:r>
            <a:r>
              <a:rPr lang="en-US" sz="900" dirty="0" err="1" smtClean="0">
                <a:latin typeface="Arial" pitchFamily="34" charset="0"/>
              </a:rPr>
              <a:t>nonduty</a:t>
            </a:r>
            <a:r>
              <a:rPr lang="en-US" sz="900" dirty="0" smtClean="0">
                <a:latin typeface="Arial" pitchFamily="34" charset="0"/>
              </a:rPr>
              <a:t> hours and should not exceed 15 minutes once per week. The commander may authorize calls that exceed this limit and frequency on an exception basis. </a:t>
            </a:r>
          </a:p>
          <a:p>
            <a:pPr lvl="1" eaLnBrk="1" hangingPunct="1">
              <a:buFontTx/>
              <a:buChar char="•"/>
            </a:pPr>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2-301 Use of Federal Government Resources</a:t>
            </a:r>
          </a:p>
          <a:p>
            <a:pPr eaLnBrk="1" hangingPunct="1">
              <a:buFontTx/>
              <a:buChar char="•"/>
            </a:pPr>
            <a:r>
              <a:rPr lang="en-US" sz="900" dirty="0" smtClean="0">
                <a:latin typeface="Arial" pitchFamily="34" charset="0"/>
              </a:rPr>
              <a:t> 5 C.F.R. 2635.704, Use of Government Property</a:t>
            </a:r>
          </a:p>
        </p:txBody>
      </p:sp>
    </p:spTree>
    <p:extLst>
      <p:ext uri="{BB962C8B-B14F-4D97-AF65-F5344CB8AC3E}">
        <p14:creationId xmlns:p14="http://schemas.microsoft.com/office/powerpoint/2010/main" val="19678551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B7C5F4B7-6EC3-4C09-9E63-68C6D4AD3003}" type="slidenum">
              <a:rPr lang="en-US" smtClean="0"/>
              <a:pPr/>
              <a:t>12</a:t>
            </a:fld>
            <a:endParaRPr lang="en-US" smtClean="0"/>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Typically, </a:t>
            </a:r>
            <a:r>
              <a:rPr lang="en-US" sz="900" u="sng" dirty="0" smtClean="0">
                <a:latin typeface="Arial" pitchFamily="34" charset="0"/>
              </a:rPr>
              <a:t>official </a:t>
            </a:r>
            <a:r>
              <a:rPr lang="en-US" sz="900" dirty="0" smtClean="0">
                <a:latin typeface="Arial" pitchFamily="34" charset="0"/>
              </a:rPr>
              <a:t>use is the straightforward issue; </a:t>
            </a:r>
            <a:r>
              <a:rPr lang="en-US" sz="900" u="sng" dirty="0" smtClean="0">
                <a:latin typeface="Arial" pitchFamily="34" charset="0"/>
              </a:rPr>
              <a:t>authorized use</a:t>
            </a:r>
            <a:r>
              <a:rPr lang="en-US" sz="900" dirty="0" smtClean="0">
                <a:latin typeface="Arial" pitchFamily="34" charset="0"/>
              </a:rPr>
              <a:t> is where the questions typically come.  </a:t>
            </a:r>
          </a:p>
          <a:p>
            <a:pPr lvl="1" eaLnBrk="1" hangingPunct="1">
              <a:buFontTx/>
              <a:buChar char="•"/>
            </a:pPr>
            <a:r>
              <a:rPr lang="en-US" sz="900" dirty="0" smtClean="0">
                <a:latin typeface="Arial" pitchFamily="34" charset="0"/>
              </a:rPr>
              <a:t> Some authorized uses are specifically mentioned in the JER.  “Authorized purposes include brief communications made by </a:t>
            </a:r>
            <a:r>
              <a:rPr lang="en-US" sz="900" dirty="0" err="1" smtClean="0">
                <a:latin typeface="Arial" pitchFamily="34" charset="0"/>
              </a:rPr>
              <a:t>DoD</a:t>
            </a:r>
            <a:r>
              <a:rPr lang="en-US" sz="900" dirty="0" smtClean="0">
                <a:latin typeface="Arial" pitchFamily="34" charset="0"/>
              </a:rPr>
              <a:t> employees while they are traveling on Government business to notify family members of official transportation or schedule changes.  They also include personal communications from the </a:t>
            </a:r>
            <a:r>
              <a:rPr lang="en-US" sz="900" dirty="0" err="1" smtClean="0">
                <a:latin typeface="Arial" pitchFamily="34" charset="0"/>
              </a:rPr>
              <a:t>DoD</a:t>
            </a:r>
            <a:r>
              <a:rPr lang="en-US" sz="900" dirty="0" smtClean="0">
                <a:latin typeface="Arial" pitchFamily="34" charset="0"/>
              </a:rPr>
              <a:t> employee’s usual work place that are most reasonably made while at the work place (such as checking in with spouse or minor children; scheduling doctor and auto or home repair appointments; brief internet searches; emailing directions to visiting relatives).”  The C.F.R. provides an example: “an employee may make a personal long distance call charged to her personal calling card.”</a:t>
            </a:r>
          </a:p>
          <a:p>
            <a:pPr lvl="1" eaLnBrk="1" hangingPunct="1">
              <a:buFontTx/>
              <a:buChar char="•"/>
            </a:pPr>
            <a:r>
              <a:rPr lang="en-US" sz="900" dirty="0" smtClean="0">
                <a:latin typeface="Arial" pitchFamily="34" charset="0"/>
              </a:rPr>
              <a:t> Personal communications from the workplace are also authorized, if a supervisor determines that the communication (a) presents no adverse affect on official duty performance; (b) is of reasonable duration and frequency and made during personal time whenever possible; (c) serves a legitimate public interest; (d) presents no adverse reflection on </a:t>
            </a:r>
            <a:r>
              <a:rPr lang="en-US" sz="900" dirty="0" err="1" smtClean="0">
                <a:latin typeface="Arial" pitchFamily="34" charset="0"/>
              </a:rPr>
              <a:t>DoD</a:t>
            </a:r>
            <a:r>
              <a:rPr lang="en-US" sz="900" dirty="0" smtClean="0">
                <a:latin typeface="Arial" pitchFamily="34" charset="0"/>
              </a:rPr>
              <a:t>; and (e) creates no overburden of the communication system or creates no significant additional cost to </a:t>
            </a:r>
            <a:r>
              <a:rPr lang="en-US" sz="900" dirty="0" err="1" smtClean="0">
                <a:latin typeface="Arial" pitchFamily="34" charset="0"/>
              </a:rPr>
              <a:t>DoD</a:t>
            </a:r>
            <a:r>
              <a:rPr lang="en-US" sz="900" dirty="0" smtClean="0">
                <a:latin typeface="Arial" pitchFamily="34" charset="0"/>
              </a:rPr>
              <a:t>. Personal calls incurring a toll charge (long distance) to the Government are unauthorized. </a:t>
            </a:r>
          </a:p>
          <a:p>
            <a:pPr lvl="1" eaLnBrk="1" hangingPunct="1">
              <a:buFontTx/>
              <a:buChar char="•"/>
            </a:pPr>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2-301, Use of Federal Government Resources</a:t>
            </a:r>
          </a:p>
          <a:p>
            <a:pPr eaLnBrk="1" hangingPunct="1">
              <a:buFontTx/>
              <a:buChar char="•"/>
            </a:pPr>
            <a:r>
              <a:rPr lang="en-US" sz="900" dirty="0" smtClean="0">
                <a:latin typeface="Arial" pitchFamily="34" charset="0"/>
              </a:rPr>
              <a:t> 5 C.F.R. 2637.704, Use of Government property</a:t>
            </a:r>
          </a:p>
        </p:txBody>
      </p:sp>
    </p:spTree>
    <p:extLst>
      <p:ext uri="{BB962C8B-B14F-4D97-AF65-F5344CB8AC3E}">
        <p14:creationId xmlns:p14="http://schemas.microsoft.com/office/powerpoint/2010/main" val="2991150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35471B60-60AC-4E78-B4C4-E12632999EC0}" type="slidenum">
              <a:rPr lang="en-US" smtClean="0"/>
              <a:pPr/>
              <a:t>13</a:t>
            </a:fld>
            <a:endParaRPr lang="en-US" smtClean="0"/>
          </a:p>
        </p:txBody>
      </p:sp>
      <p:sp>
        <p:nvSpPr>
          <p:cNvPr id="155651" name="Rectangle 2"/>
          <p:cNvSpPr>
            <a:spLocks noGrp="1" noRot="1" noChangeAspect="1" noChangeArrowheads="1" noTextEdit="1"/>
          </p:cNvSpPr>
          <p:nvPr>
            <p:ph type="sldImg"/>
          </p:nvPr>
        </p:nvSpPr>
        <p:spPr>
          <a:solidFill>
            <a:srgbClr val="FFFFFF"/>
          </a:solidFill>
          <a:ln/>
        </p:spPr>
      </p:sp>
      <p:sp>
        <p:nvSpPr>
          <p:cNvPr id="155652" name="Rectangle 3"/>
          <p:cNvSpPr>
            <a:spLocks noGrp="1" noChangeArrowheads="1"/>
          </p:cNvSpPr>
          <p:nvPr>
            <p:ph type="body" idx="1"/>
          </p:nvPr>
        </p:nvSpPr>
        <p:spPr>
          <a:solidFill>
            <a:srgbClr val="FFFFFF"/>
          </a:solidFill>
          <a:ln/>
        </p:spPr>
        <p:txBody>
          <a:bodyPr/>
          <a:lstStyle/>
          <a:p>
            <a:pPr eaLnBrk="1" hangingPunct="1">
              <a:lnSpc>
                <a:spcPct val="90000"/>
              </a:lnSpc>
              <a:buFontTx/>
              <a:buChar char="•"/>
            </a:pPr>
            <a:r>
              <a:rPr lang="en-US" sz="900" b="1" dirty="0" smtClean="0">
                <a:latin typeface="Arial" pitchFamily="34" charset="0"/>
              </a:rPr>
              <a:t> Instructor Comments:</a:t>
            </a:r>
          </a:p>
          <a:p>
            <a:pPr lvl="1" eaLnBrk="1" hangingPunct="1">
              <a:lnSpc>
                <a:spcPct val="90000"/>
              </a:lnSpc>
              <a:buFontTx/>
              <a:buChar char="•"/>
            </a:pPr>
            <a:r>
              <a:rPr lang="en-US" sz="900" dirty="0" smtClean="0">
                <a:latin typeface="Arial" pitchFamily="34" charset="0"/>
              </a:rPr>
              <a:t> These types of telephones will not be used in lieu of established "wired" telephones. These devices are to be used for official business and authorized use only and may be approved for handheld portable use and/or installed in Government vehicles.  Official use of these phones will be limited to requirements that cannot be satisfied by other available telecommunications methods and are authorized when warranted by mission requirements, technical limitation, feasibility, or cost considerations. Authorized personal use of cellular phones is subject to the same restrictions and prohibitions that apply to other communications systems.</a:t>
            </a:r>
          </a:p>
          <a:p>
            <a:pPr lvl="1" eaLnBrk="1" hangingPunct="1">
              <a:lnSpc>
                <a:spcPct val="90000"/>
              </a:lnSpc>
              <a:buFontTx/>
              <a:buChar char="•"/>
            </a:pPr>
            <a:r>
              <a:rPr lang="en-US" sz="900" dirty="0" smtClean="0">
                <a:latin typeface="Arial" pitchFamily="34" charset="0"/>
              </a:rPr>
              <a:t> Examples of appropriate applications for these telephones are as follows: </a:t>
            </a:r>
            <a:endParaRPr lang="en-US" sz="900" i="1" dirty="0" smtClean="0">
              <a:latin typeface="Arial" pitchFamily="34" charset="0"/>
            </a:endParaRPr>
          </a:p>
          <a:p>
            <a:pPr lvl="1" eaLnBrk="1" hangingPunct="1">
              <a:lnSpc>
                <a:spcPct val="90000"/>
              </a:lnSpc>
            </a:pPr>
            <a:r>
              <a:rPr lang="en-US" sz="900" i="1" dirty="0" smtClean="0">
                <a:latin typeface="Arial" pitchFamily="34" charset="0"/>
              </a:rPr>
              <a:t>(a) </a:t>
            </a:r>
            <a:r>
              <a:rPr lang="en-US" sz="900" dirty="0" smtClean="0">
                <a:latin typeface="Arial" pitchFamily="34" charset="0"/>
              </a:rPr>
              <a:t>Emergency management and emergency restoration situations. </a:t>
            </a:r>
            <a:endParaRPr lang="en-US" sz="900" i="1" dirty="0" smtClean="0">
              <a:latin typeface="Arial" pitchFamily="34" charset="0"/>
            </a:endParaRPr>
          </a:p>
          <a:p>
            <a:pPr lvl="1" eaLnBrk="1" hangingPunct="1">
              <a:lnSpc>
                <a:spcPct val="90000"/>
              </a:lnSpc>
            </a:pPr>
            <a:r>
              <a:rPr lang="en-US" sz="900" i="1" dirty="0" smtClean="0">
                <a:latin typeface="Arial" pitchFamily="34" charset="0"/>
              </a:rPr>
              <a:t>(b) </a:t>
            </a:r>
            <a:r>
              <a:rPr lang="en-US" sz="900" dirty="0" smtClean="0">
                <a:latin typeface="Arial" pitchFamily="34" charset="0"/>
              </a:rPr>
              <a:t>Specifically designated projects and/or mission-unique requirement (for example, work being performed in geographically remote areas, or work where continuous communication is required). </a:t>
            </a:r>
            <a:endParaRPr lang="en-US" sz="900" i="1" dirty="0" smtClean="0">
              <a:latin typeface="Arial" pitchFamily="34" charset="0"/>
            </a:endParaRPr>
          </a:p>
          <a:p>
            <a:pPr lvl="1" eaLnBrk="1" hangingPunct="1">
              <a:lnSpc>
                <a:spcPct val="90000"/>
              </a:lnSpc>
            </a:pPr>
            <a:r>
              <a:rPr lang="en-US" sz="900" i="1" dirty="0" smtClean="0">
                <a:latin typeface="Arial" pitchFamily="34" charset="0"/>
              </a:rPr>
              <a:t>(c) </a:t>
            </a:r>
            <a:r>
              <a:rPr lang="en-US" sz="900" dirty="0" smtClean="0">
                <a:latin typeface="Arial" pitchFamily="34" charset="0"/>
              </a:rPr>
              <a:t>Safety of personnel, unit or organization security. </a:t>
            </a:r>
            <a:endParaRPr lang="en-US" sz="900" i="1" dirty="0" smtClean="0">
              <a:latin typeface="Arial" pitchFamily="34" charset="0"/>
            </a:endParaRPr>
          </a:p>
          <a:p>
            <a:pPr lvl="1" eaLnBrk="1" hangingPunct="1">
              <a:lnSpc>
                <a:spcPct val="90000"/>
              </a:lnSpc>
            </a:pPr>
            <a:r>
              <a:rPr lang="en-US" sz="900" i="1" dirty="0" smtClean="0">
                <a:latin typeface="Arial" pitchFamily="34" charset="0"/>
              </a:rPr>
              <a:t>(d) </a:t>
            </a:r>
            <a:r>
              <a:rPr lang="en-US" sz="900" dirty="0" smtClean="0">
                <a:latin typeface="Arial" pitchFamily="34" charset="0"/>
              </a:rPr>
              <a:t>Fly-Away or Drive-Away kits/sets for contingency purposes. </a:t>
            </a:r>
          </a:p>
          <a:p>
            <a:pPr lvl="1" eaLnBrk="1" hangingPunct="1">
              <a:lnSpc>
                <a:spcPct val="90000"/>
              </a:lnSpc>
              <a:buFontTx/>
              <a:buChar char="•"/>
            </a:pPr>
            <a:r>
              <a:rPr lang="en-US" sz="900" dirty="0" smtClean="0">
                <a:latin typeface="Arial" pitchFamily="34" charset="0"/>
              </a:rPr>
              <a:t> Cellular telephones are useful during emergencies but should not be considered the primary or total solution to emergency communications requirements due to inherent vulnerabilities and limitations of cellular technology. </a:t>
            </a:r>
          </a:p>
        </p:txBody>
      </p:sp>
    </p:spTree>
    <p:extLst>
      <p:ext uri="{BB962C8B-B14F-4D97-AF65-F5344CB8AC3E}">
        <p14:creationId xmlns:p14="http://schemas.microsoft.com/office/powerpoint/2010/main" val="2627549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00B9F878-23A8-47B7-A793-B0D2E0F144DE}" type="slidenum">
              <a:rPr lang="en-US" smtClean="0"/>
              <a:pPr/>
              <a:t>14</a:t>
            </a:fld>
            <a:endParaRPr lang="en-US" smtClean="0"/>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noFill/>
          <a:ln/>
        </p:spPr>
        <p:txBody>
          <a:bodyPr/>
          <a:lstStyle/>
          <a:p>
            <a:pPr eaLnBrk="1" hangingPunct="1">
              <a:lnSpc>
                <a:spcPct val="90000"/>
              </a:lnSpc>
              <a:buFontTx/>
              <a:buChar char="•"/>
            </a:pPr>
            <a:r>
              <a:rPr lang="en-US" sz="900" b="1" dirty="0" smtClean="0">
                <a:latin typeface="Arial" pitchFamily="34" charset="0"/>
              </a:rPr>
              <a:t> Instructor Comments:</a:t>
            </a:r>
          </a:p>
          <a:p>
            <a:pPr lvl="1" eaLnBrk="1" hangingPunct="1">
              <a:lnSpc>
                <a:spcPct val="90000"/>
              </a:lnSpc>
              <a:buFontTx/>
              <a:buChar char="•"/>
            </a:pPr>
            <a:r>
              <a:rPr lang="en-US" sz="900" dirty="0" smtClean="0">
                <a:latin typeface="Arial" pitchFamily="34" charset="0"/>
              </a:rPr>
              <a:t> The internet may be used for official government business.  Some examples are searching for government purchases, travel, or any mission related research.  The Early Bird is a good example of using the internet to keep abreast of military related news.</a:t>
            </a:r>
          </a:p>
          <a:p>
            <a:pPr lvl="1" eaLnBrk="1" hangingPunct="1">
              <a:lnSpc>
                <a:spcPct val="90000"/>
              </a:lnSpc>
              <a:buFontTx/>
              <a:buChar char="•"/>
            </a:pPr>
            <a:r>
              <a:rPr lang="en-US" sz="900" dirty="0" smtClean="0">
                <a:latin typeface="Arial" pitchFamily="34" charset="0"/>
              </a:rPr>
              <a:t> The main issue regarding the use of the internet is overuse.  Leaders must ensure that Soldiers do not over use the internet so that it impairs productivity.</a:t>
            </a:r>
          </a:p>
          <a:p>
            <a:pPr lvl="1"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2‑301a (2) “Authorized purposes include brief communications made by DoD employees while they are traveling on Government business to notify family members of official transportation or schedule changes.  They also include personal communications from the DoD employee's usual work place that are most reasonably made while at the work place (such as checking in with spouse or minor children; scheduling doctor and auto or home repair appointments; </a:t>
            </a:r>
            <a:r>
              <a:rPr lang="en-US" sz="900" i="1" dirty="0" smtClean="0">
                <a:solidFill>
                  <a:srgbClr val="FF0000"/>
                </a:solidFill>
                <a:latin typeface="Arial" pitchFamily="34" charset="0"/>
              </a:rPr>
              <a:t>brief internet searches; e‑</a:t>
            </a:r>
            <a:r>
              <a:rPr lang="en-US" sz="900" i="1" dirty="0" err="1" smtClean="0">
                <a:solidFill>
                  <a:srgbClr val="FF0000"/>
                </a:solidFill>
                <a:latin typeface="Arial" pitchFamily="34" charset="0"/>
              </a:rPr>
              <a:t>mailing</a:t>
            </a:r>
            <a:r>
              <a:rPr lang="en-US" sz="900" i="1" dirty="0" smtClean="0">
                <a:solidFill>
                  <a:srgbClr val="FF0000"/>
                </a:solidFill>
                <a:latin typeface="Arial" pitchFamily="34" charset="0"/>
              </a:rPr>
              <a:t> directions to visiting relatives</a:t>
            </a:r>
            <a:r>
              <a:rPr lang="en-US" sz="900" dirty="0" smtClean="0">
                <a:latin typeface="Arial" pitchFamily="34" charset="0"/>
              </a:rPr>
              <a:t>) when the Agency Designee permits categories of communications…”</a:t>
            </a:r>
          </a:p>
          <a:p>
            <a:pPr lvl="1"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§2-301a(3)</a:t>
            </a:r>
            <a:r>
              <a:rPr lang="en-US" sz="900" dirty="0" smtClean="0">
                <a:latin typeface="Arial" pitchFamily="34" charset="0"/>
              </a:rPr>
              <a:t> also states that “DoD employees shall use Federal Government Communications systems with the understanding that such use serves as consent to monitoring of any type of use, including incidental and personal uses, whether authorized or unauthorized.  In addition, use of such systems is not anonymous.  For each use of the internet over Federal Government systems, the name and computer address of the DoD employee user is recorded by the Government and also by the locations searched. “ </a:t>
            </a:r>
          </a:p>
          <a:p>
            <a:pPr lvl="1" eaLnBrk="1" hangingPunct="1">
              <a:lnSpc>
                <a:spcPct val="90000"/>
              </a:lnSpc>
              <a:buFontTx/>
              <a:buChar char="•"/>
            </a:pPr>
            <a:r>
              <a:rPr lang="en-US" sz="900" dirty="0" smtClean="0">
                <a:latin typeface="Arial" pitchFamily="34" charset="0"/>
              </a:rPr>
              <a:t> Gambling.  It is improper for Soldiers to use the Government internet service to gamble.  </a:t>
            </a:r>
          </a:p>
          <a:p>
            <a:pPr lvl="1" eaLnBrk="1" hangingPunct="1">
              <a:lnSpc>
                <a:spcPct val="90000"/>
              </a:lnSpc>
              <a:buFontTx/>
              <a:buChar char="•"/>
            </a:pPr>
            <a:endParaRPr lang="en-US" sz="900" dirty="0" smtClean="0">
              <a:latin typeface="Arial" pitchFamily="34" charset="0"/>
            </a:endParaRPr>
          </a:p>
          <a:p>
            <a:pPr lvl="1" eaLnBrk="1" hangingPunct="1">
              <a:lnSpc>
                <a:spcPct val="90000"/>
              </a:lnSpc>
              <a:buFontTx/>
              <a:buChar char="•"/>
            </a:pPr>
            <a:r>
              <a:rPr lang="en-US" sz="900" dirty="0" smtClean="0">
                <a:latin typeface="Arial" pitchFamily="34" charset="0"/>
              </a:rPr>
              <a:t> Note also, a DTM issued by DoD in early 2010 regarding the use and availability of social networking sites.  Essentially the DTM directs that social networking sties should be made available on government computer networks.  The fact that these sites are now available does not alleviate the responsibility to comply with the JER.  For example, pornography or other content that reflects adversely on the DoD is still prohibited.  Therefore, Soldiers should think twice before they access their </a:t>
            </a:r>
            <a:r>
              <a:rPr lang="en-US" sz="900" dirty="0" err="1" smtClean="0">
                <a:latin typeface="Arial" pitchFamily="34" charset="0"/>
              </a:rPr>
              <a:t>Facebook</a:t>
            </a:r>
            <a:r>
              <a:rPr lang="en-US" sz="900" dirty="0" smtClean="0">
                <a:latin typeface="Arial" pitchFamily="34" charset="0"/>
              </a:rPr>
              <a:t> and MySpace pages at work, especially when they can’t always control what someone else posts.</a:t>
            </a:r>
          </a:p>
          <a:p>
            <a:pPr eaLnBrk="1" hangingPunct="1">
              <a:lnSpc>
                <a:spcPct val="90000"/>
              </a:lnSpc>
            </a:pPr>
            <a:endParaRPr lang="en-US" sz="900" dirty="0" smtClean="0">
              <a:latin typeface="Arial" pitchFamily="34" charset="0"/>
            </a:endParaRPr>
          </a:p>
          <a:p>
            <a:pPr eaLnBrk="1" hangingPunct="1">
              <a:lnSpc>
                <a:spcPct val="90000"/>
              </a:lnSpc>
            </a:pPr>
            <a:r>
              <a:rPr lang="en-US" sz="900" u="sng" dirty="0" smtClean="0">
                <a:latin typeface="Arial" pitchFamily="34" charset="0"/>
              </a:rPr>
              <a:t>Background:</a:t>
            </a:r>
          </a:p>
          <a:p>
            <a:pPr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2-301, Use of Federal Government Resources</a:t>
            </a:r>
          </a:p>
          <a:p>
            <a:pPr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2-302, Gambling</a:t>
            </a:r>
          </a:p>
          <a:p>
            <a:pPr eaLnBrk="1" hangingPunct="1">
              <a:lnSpc>
                <a:spcPct val="90000"/>
              </a:lnSpc>
            </a:pPr>
            <a:endParaRPr lang="en-US" sz="900" dirty="0" smtClean="0">
              <a:latin typeface="Arial" pitchFamily="34" charset="0"/>
            </a:endParaRPr>
          </a:p>
        </p:txBody>
      </p:sp>
    </p:spTree>
    <p:extLst>
      <p:ext uri="{BB962C8B-B14F-4D97-AF65-F5344CB8AC3E}">
        <p14:creationId xmlns:p14="http://schemas.microsoft.com/office/powerpoint/2010/main" val="2034350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D3F60F04-EBF4-4EB2-9341-3C5019D71947}" type="slidenum">
              <a:rPr lang="en-US" smtClean="0"/>
              <a:pPr/>
              <a:t>15</a:t>
            </a:fld>
            <a:endParaRPr lang="en-US" smtClean="0"/>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As we discussed, use of a system in a manner that would reflect negatively on </a:t>
            </a:r>
            <a:r>
              <a:rPr lang="en-US" sz="900" dirty="0" err="1" smtClean="0">
                <a:latin typeface="Arial" pitchFamily="34" charset="0"/>
              </a:rPr>
              <a:t>DoD</a:t>
            </a:r>
            <a:r>
              <a:rPr lang="en-US" sz="900" dirty="0" smtClean="0">
                <a:latin typeface="Arial" pitchFamily="34" charset="0"/>
              </a:rPr>
              <a:t> is prohibited.  The JER specifically identifies “pornography; chain letters; unofficial advertising; soliciting or selling except on authorized bulletin boards established for such use; inappropriately handled classified information; and other uses that are incompatible with public service.”</a:t>
            </a:r>
          </a:p>
          <a:p>
            <a:pPr lvl="1" eaLnBrk="1" hangingPunct="1">
              <a:buFontTx/>
              <a:buChar char="•"/>
            </a:pPr>
            <a:r>
              <a:rPr lang="en-US" sz="900" dirty="0" smtClean="0">
                <a:latin typeface="Arial" pitchFamily="34" charset="0"/>
              </a:rPr>
              <a:t> You may not use the government internet or email to run a private business.  </a:t>
            </a:r>
          </a:p>
          <a:p>
            <a:pPr lvl="1" eaLnBrk="1" hangingPunct="1">
              <a:buFontTx/>
              <a:buChar char="•"/>
            </a:pPr>
            <a:r>
              <a:rPr lang="en-US" sz="900" dirty="0" smtClean="0">
                <a:latin typeface="Arial" pitchFamily="34" charset="0"/>
              </a:rPr>
              <a:t> Many people ask about eBay.  Can they check eBay while at work?  The answer is probably yes for a one-time sale, checked during a break or lunch.  However, if a Soldier is selling many items, that might be considered running a business and be prohibited.  </a:t>
            </a:r>
          </a:p>
          <a:p>
            <a:pPr lvl="1" eaLnBrk="1" hangingPunct="1">
              <a:buFontTx/>
              <a:buChar char="•"/>
            </a:pPr>
            <a:r>
              <a:rPr lang="en-US" sz="900" dirty="0" smtClean="0">
                <a:latin typeface="Arial" pitchFamily="34" charset="0"/>
              </a:rPr>
              <a:t> Some commands may prohibit accessing eBay or other sites during the duty day.  </a:t>
            </a:r>
          </a:p>
          <a:p>
            <a:pPr lvl="1" eaLnBrk="1" hangingPunct="1">
              <a:buFontTx/>
              <a:buChar char="•"/>
            </a:pPr>
            <a:r>
              <a:rPr lang="en-US" sz="900" dirty="0" smtClean="0">
                <a:latin typeface="Arial" pitchFamily="34" charset="0"/>
              </a:rPr>
              <a:t> JER </a:t>
            </a:r>
            <a:r>
              <a:rPr lang="en-US" sz="900" dirty="0" smtClean="0">
                <a:latin typeface="Arial" pitchFamily="34" charset="0"/>
                <a:cs typeface="Arial" pitchFamily="34" charset="0"/>
              </a:rPr>
              <a:t>§2-301(d) “Do not put Federal Government communications systems to uses that would adversely reflect on </a:t>
            </a:r>
            <a:r>
              <a:rPr lang="en-US" sz="900" dirty="0" err="1" smtClean="0">
                <a:latin typeface="Arial" pitchFamily="34" charset="0"/>
                <a:cs typeface="Arial" pitchFamily="34" charset="0"/>
              </a:rPr>
              <a:t>DoD</a:t>
            </a:r>
            <a:r>
              <a:rPr lang="en-US" sz="900" dirty="0" smtClean="0">
                <a:latin typeface="Arial" pitchFamily="34" charset="0"/>
                <a:cs typeface="Arial" pitchFamily="34" charset="0"/>
              </a:rPr>
              <a:t> or the </a:t>
            </a:r>
            <a:r>
              <a:rPr lang="en-US" sz="900" dirty="0" err="1" smtClean="0">
                <a:latin typeface="Arial" pitchFamily="34" charset="0"/>
                <a:cs typeface="Arial" pitchFamily="34" charset="0"/>
              </a:rPr>
              <a:t>DoD</a:t>
            </a:r>
            <a:r>
              <a:rPr lang="en-US" sz="900" dirty="0" smtClean="0">
                <a:latin typeface="Arial" pitchFamily="34" charset="0"/>
                <a:cs typeface="Arial" pitchFamily="34" charset="0"/>
              </a:rPr>
              <a:t> Component (such as uses involving pornography; chain letters; unofficial advertising, soliciting or selling except on authorized bulletin boards established for such use; violations of statute or regulation; inappropriately handled classified information; and other uses that are incompatible with public service).”</a:t>
            </a:r>
          </a:p>
          <a:p>
            <a:pPr eaLnBrk="1" hangingPunct="1"/>
            <a:endParaRPr lang="en-US" sz="900" u="sng" dirty="0" smtClean="0">
              <a:solidFill>
                <a:srgbClr val="000000"/>
              </a:solidFill>
              <a:latin typeface="Arial" pitchFamily="34" charset="0"/>
            </a:endParaRPr>
          </a:p>
          <a:p>
            <a:pPr eaLnBrk="1" hangingPunct="1"/>
            <a:r>
              <a:rPr lang="en-US" sz="900" u="sng" dirty="0" smtClean="0">
                <a:solidFill>
                  <a:srgbClr val="000000"/>
                </a:solidFill>
                <a:latin typeface="Arial" pitchFamily="34" charset="0"/>
              </a:rPr>
              <a:t>Background</a:t>
            </a:r>
          </a:p>
          <a:p>
            <a:pPr eaLnBrk="1" hangingPunct="1">
              <a:buFontTx/>
              <a:buChar char="•"/>
            </a:pPr>
            <a:r>
              <a:rPr lang="en-US" sz="900" dirty="0" smtClean="0">
                <a:solidFill>
                  <a:srgbClr val="000000"/>
                </a:solidFill>
                <a:latin typeface="Arial" pitchFamily="34" charset="0"/>
              </a:rPr>
              <a:t> JER</a:t>
            </a:r>
            <a:r>
              <a:rPr lang="en-US" sz="900" dirty="0" smtClean="0">
                <a:solidFill>
                  <a:srgbClr val="000000"/>
                </a:solidFill>
                <a:latin typeface="Arial" pitchFamily="34" charset="0"/>
                <a:cs typeface="Arial" pitchFamily="34" charset="0"/>
              </a:rPr>
              <a:t> §</a:t>
            </a:r>
            <a:r>
              <a:rPr lang="en-US" sz="900" dirty="0" smtClean="0">
                <a:latin typeface="Arial" pitchFamily="34" charset="0"/>
              </a:rPr>
              <a:t> 2-301, Use of Federal Government Resources</a:t>
            </a:r>
          </a:p>
        </p:txBody>
      </p:sp>
    </p:spTree>
    <p:extLst>
      <p:ext uri="{BB962C8B-B14F-4D97-AF65-F5344CB8AC3E}">
        <p14:creationId xmlns:p14="http://schemas.microsoft.com/office/powerpoint/2010/main" val="3549883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0F05A380-17E5-4B4A-B8B2-0A56003F9815}" type="slidenum">
              <a:rPr lang="en-US" smtClean="0"/>
              <a:pPr/>
              <a:t>16</a:t>
            </a:fld>
            <a:endParaRPr lang="en-US" smtClean="0"/>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noFill/>
          <a:ln/>
        </p:spPr>
        <p:txBody>
          <a:bodyPr/>
          <a:lstStyle/>
          <a:p>
            <a:pPr eaLnBrk="1" hangingPunct="1">
              <a:lnSpc>
                <a:spcPct val="80000"/>
              </a:lnSpc>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Government resources (other than personnel, communications equipment, and vehicles) may be authorized for personal use if a supervisor determines that the use creates no adverse affect on official duty performance; is of reasonable duration and frequency and occurs only during the employee’s personal time; serves a legitimate public purpose; creates no adverse reflection on </a:t>
            </a:r>
            <a:r>
              <a:rPr lang="en-US" sz="900" dirty="0" err="1" smtClean="0">
                <a:latin typeface="Arial" pitchFamily="34" charset="0"/>
              </a:rPr>
              <a:t>DoD</a:t>
            </a:r>
            <a:r>
              <a:rPr lang="en-US" sz="900" dirty="0" smtClean="0">
                <a:latin typeface="Arial" pitchFamily="34" charset="0"/>
              </a:rPr>
              <a:t>; and creates no significant additional cost to </a:t>
            </a:r>
            <a:r>
              <a:rPr lang="en-US" sz="900" dirty="0" err="1" smtClean="0">
                <a:latin typeface="Arial" pitchFamily="34" charset="0"/>
              </a:rPr>
              <a:t>DoD</a:t>
            </a:r>
            <a:r>
              <a:rPr lang="en-US" sz="900" dirty="0" smtClean="0">
                <a:latin typeface="Arial" pitchFamily="34" charset="0"/>
              </a:rPr>
              <a:t>.</a:t>
            </a:r>
          </a:p>
          <a:p>
            <a:pPr lvl="1" eaLnBrk="1" hangingPunct="1">
              <a:buFontTx/>
              <a:buChar char="•"/>
            </a:pPr>
            <a:r>
              <a:rPr lang="en-US" sz="900" dirty="0" smtClean="0">
                <a:latin typeface="Arial" pitchFamily="34" charset="0"/>
              </a:rPr>
              <a:t> The JER states “Federal Government resources, including personnel, equipment and property, shall be used by </a:t>
            </a:r>
            <a:r>
              <a:rPr lang="en-US" sz="900" dirty="0" err="1" smtClean="0">
                <a:latin typeface="Arial" pitchFamily="34" charset="0"/>
              </a:rPr>
              <a:t>DoD</a:t>
            </a:r>
            <a:r>
              <a:rPr lang="en-US" sz="900" dirty="0" smtClean="0">
                <a:latin typeface="Arial" pitchFamily="34" charset="0"/>
              </a:rPr>
              <a:t> employees for official purposes only” except that the commander (or agency designee) by permit </a:t>
            </a:r>
            <a:r>
              <a:rPr lang="en-US" sz="900" dirty="0" err="1" smtClean="0">
                <a:latin typeface="Arial" pitchFamily="34" charset="0"/>
              </a:rPr>
              <a:t>DoD</a:t>
            </a:r>
            <a:r>
              <a:rPr lang="en-US" sz="900" dirty="0" smtClean="0">
                <a:latin typeface="Arial" pitchFamily="34" charset="0"/>
              </a:rPr>
              <a:t> employees to use Federal Government resources in limited circumstances.  </a:t>
            </a:r>
          </a:p>
          <a:p>
            <a:pPr lvl="1" eaLnBrk="1" hangingPunct="1">
              <a:buFontTx/>
              <a:buChar char="•"/>
            </a:pPr>
            <a:r>
              <a:rPr lang="en-US" sz="900" dirty="0" smtClean="0">
                <a:latin typeface="Arial" pitchFamily="34" charset="0"/>
              </a:rPr>
              <a:t> The factors to be considered include:</a:t>
            </a:r>
          </a:p>
          <a:p>
            <a:pPr lvl="1" eaLnBrk="1" hangingPunct="1"/>
            <a:r>
              <a:rPr lang="en-US" sz="900" dirty="0" smtClean="0">
                <a:latin typeface="Arial" pitchFamily="34" charset="0"/>
              </a:rPr>
              <a:t>(a) The use does not adversely affect the performance of official duties by the </a:t>
            </a:r>
            <a:r>
              <a:rPr lang="en-US" sz="900" dirty="0" err="1" smtClean="0">
                <a:latin typeface="Arial" pitchFamily="34" charset="0"/>
              </a:rPr>
              <a:t>DoD</a:t>
            </a:r>
            <a:r>
              <a:rPr lang="en-US" sz="900" dirty="0" smtClean="0">
                <a:latin typeface="Arial" pitchFamily="34" charset="0"/>
              </a:rPr>
              <a:t> employee or the </a:t>
            </a:r>
            <a:r>
              <a:rPr lang="en-US" sz="900" dirty="0" err="1" smtClean="0">
                <a:latin typeface="Arial" pitchFamily="34" charset="0"/>
              </a:rPr>
              <a:t>DoD</a:t>
            </a:r>
            <a:r>
              <a:rPr lang="en-US" sz="900" dirty="0" smtClean="0">
                <a:latin typeface="Arial" pitchFamily="34" charset="0"/>
              </a:rPr>
              <a:t> employee’s organization.</a:t>
            </a:r>
          </a:p>
          <a:p>
            <a:pPr lvl="1" eaLnBrk="1" hangingPunct="1"/>
            <a:r>
              <a:rPr lang="en-US" sz="900" dirty="0" smtClean="0">
                <a:latin typeface="Arial" pitchFamily="34" charset="0"/>
              </a:rPr>
              <a:t>(b) The use is of reasonable duration and frequency, and made only during the </a:t>
            </a:r>
            <a:r>
              <a:rPr lang="en-US" sz="900" dirty="0" err="1" smtClean="0">
                <a:latin typeface="Arial" pitchFamily="34" charset="0"/>
              </a:rPr>
              <a:t>DoD</a:t>
            </a:r>
            <a:r>
              <a:rPr lang="en-US" sz="900" dirty="0" smtClean="0">
                <a:latin typeface="Arial" pitchFamily="34" charset="0"/>
              </a:rPr>
              <a:t> employee’s personal time such as after duty hours or lunch periods;</a:t>
            </a:r>
          </a:p>
          <a:p>
            <a:pPr lvl="1" eaLnBrk="1" hangingPunct="1"/>
            <a:r>
              <a:rPr lang="en-US" sz="900" dirty="0" smtClean="0">
                <a:latin typeface="Arial" pitchFamily="34" charset="0"/>
              </a:rPr>
              <a:t>(c) The use serves a legitimate public interest (such as supporting local charities or volunteer services to the community; enhancing the professional skills of the </a:t>
            </a:r>
            <a:r>
              <a:rPr lang="en-US" sz="900" dirty="0" err="1" smtClean="0">
                <a:latin typeface="Arial" pitchFamily="34" charset="0"/>
              </a:rPr>
              <a:t>DoD</a:t>
            </a:r>
            <a:r>
              <a:rPr lang="en-US" sz="900" dirty="0" smtClean="0">
                <a:latin typeface="Arial" pitchFamily="34" charset="0"/>
              </a:rPr>
              <a:t> employee; job-searching in response to Federal Government downsizing);</a:t>
            </a:r>
          </a:p>
          <a:p>
            <a:pPr lvl="1" eaLnBrk="1" hangingPunct="1"/>
            <a:r>
              <a:rPr lang="en-US" sz="900" dirty="0" smtClean="0">
                <a:latin typeface="Arial" pitchFamily="34" charset="0"/>
              </a:rPr>
              <a:t>(d) The use does not put Federal Government resources to uses that would reflect adversely on </a:t>
            </a:r>
            <a:r>
              <a:rPr lang="en-US" sz="900" dirty="0" err="1" smtClean="0">
                <a:latin typeface="Arial" pitchFamily="34" charset="0"/>
              </a:rPr>
              <a:t>DoD</a:t>
            </a:r>
            <a:r>
              <a:rPr lang="en-US" sz="900" dirty="0" smtClean="0">
                <a:latin typeface="Arial" pitchFamily="34" charset="0"/>
              </a:rPr>
              <a:t> or the </a:t>
            </a:r>
            <a:r>
              <a:rPr lang="en-US" sz="900" dirty="0" err="1" smtClean="0">
                <a:latin typeface="Arial" pitchFamily="34" charset="0"/>
              </a:rPr>
              <a:t>DoD</a:t>
            </a:r>
            <a:r>
              <a:rPr lang="en-US" sz="900" dirty="0" smtClean="0">
                <a:latin typeface="Arial" pitchFamily="34" charset="0"/>
              </a:rPr>
              <a:t> Component (such as involving commercial activities; unofficial advertising, soliciting or selling; violation of statute or regulation; and other uses that are incompatible with public service); and</a:t>
            </a:r>
          </a:p>
          <a:p>
            <a:pPr lvl="1" eaLnBrk="1" hangingPunct="1"/>
            <a:r>
              <a:rPr lang="en-US" sz="900" dirty="0" smtClean="0">
                <a:latin typeface="Arial" pitchFamily="34" charset="0"/>
              </a:rPr>
              <a:t>(e) The use creates no significant additional cost to </a:t>
            </a:r>
            <a:r>
              <a:rPr lang="en-US" sz="900" dirty="0" err="1" smtClean="0">
                <a:latin typeface="Arial" pitchFamily="34" charset="0"/>
              </a:rPr>
              <a:t>DoD</a:t>
            </a:r>
            <a:r>
              <a:rPr lang="en-US" sz="900" dirty="0" smtClean="0">
                <a:latin typeface="Arial" pitchFamily="34" charset="0"/>
              </a:rPr>
              <a:t> or the </a:t>
            </a:r>
            <a:r>
              <a:rPr lang="en-US" sz="900" dirty="0" err="1" smtClean="0">
                <a:latin typeface="Arial" pitchFamily="34" charset="0"/>
              </a:rPr>
              <a:t>DoD</a:t>
            </a:r>
            <a:r>
              <a:rPr lang="en-US" sz="900" dirty="0" smtClean="0">
                <a:latin typeface="Arial" pitchFamily="34" charset="0"/>
              </a:rPr>
              <a:t> component.</a:t>
            </a:r>
          </a:p>
          <a:p>
            <a:pPr eaLnBrk="1" hangingPunct="1">
              <a:lnSpc>
                <a:spcPct val="80000"/>
              </a:lnSpc>
            </a:pPr>
            <a:endParaRPr lang="en-US" sz="900" dirty="0" smtClean="0">
              <a:latin typeface="Arial" pitchFamily="34" charset="0"/>
            </a:endParaRPr>
          </a:p>
          <a:p>
            <a:pPr eaLnBrk="1" hangingPunct="1">
              <a:lnSpc>
                <a:spcPct val="80000"/>
              </a:lnSpc>
            </a:pPr>
            <a:r>
              <a:rPr lang="en-US" sz="900" u="sng" dirty="0" smtClean="0">
                <a:latin typeface="Arial" pitchFamily="34" charset="0"/>
              </a:rPr>
              <a:t>Background:</a:t>
            </a:r>
          </a:p>
          <a:p>
            <a:pPr eaLnBrk="1" hangingPunct="1">
              <a:lnSpc>
                <a:spcPct val="8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2-301, Use of Federal Government Resources</a:t>
            </a:r>
          </a:p>
          <a:p>
            <a:pPr eaLnBrk="1" hangingPunct="1">
              <a:lnSpc>
                <a:spcPct val="80000"/>
              </a:lnSpc>
              <a:buFontTx/>
              <a:buChar char="•"/>
            </a:pPr>
            <a:r>
              <a:rPr lang="en-US" sz="900" dirty="0" smtClean="0">
                <a:latin typeface="Arial" pitchFamily="34" charset="0"/>
              </a:rPr>
              <a:t> 5 C.F.R. 2635.704, Use of Government Property</a:t>
            </a:r>
          </a:p>
          <a:p>
            <a:pPr eaLnBrk="1" hangingPunct="1">
              <a:lnSpc>
                <a:spcPct val="80000"/>
              </a:lnSpc>
            </a:pPr>
            <a:endParaRPr lang="en-US" sz="900" dirty="0" smtClean="0">
              <a:latin typeface="Arial" pitchFamily="34" charset="0"/>
            </a:endParaRPr>
          </a:p>
        </p:txBody>
      </p:sp>
    </p:spTree>
    <p:extLst>
      <p:ext uri="{BB962C8B-B14F-4D97-AF65-F5344CB8AC3E}">
        <p14:creationId xmlns:p14="http://schemas.microsoft.com/office/powerpoint/2010/main" val="20923030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984CE113-020A-42EA-AF68-45A09A4C5863}" type="slidenum">
              <a:rPr lang="en-US" smtClean="0"/>
              <a:pPr/>
              <a:t>17</a:t>
            </a:fld>
            <a:endParaRPr lang="en-US" smtClean="0"/>
          </a:p>
        </p:txBody>
      </p:sp>
      <p:sp>
        <p:nvSpPr>
          <p:cNvPr id="160771" name="Rectangle 2"/>
          <p:cNvSpPr>
            <a:spLocks noGrp="1" noRot="1" noChangeAspect="1" noChangeArrowheads="1" noTextEdit="1"/>
          </p:cNvSpPr>
          <p:nvPr>
            <p:ph type="sldImg"/>
          </p:nvPr>
        </p:nvSpPr>
        <p:spPr>
          <a:ln/>
        </p:spPr>
      </p:sp>
      <p:sp>
        <p:nvSpPr>
          <p:cNvPr id="160772"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Employees must use official time in an honest effort to perform official duties, unless authorized under law or regulation to use official time for other purposes.</a:t>
            </a:r>
          </a:p>
          <a:p>
            <a:pPr lvl="1" eaLnBrk="1" hangingPunct="1">
              <a:buFontTx/>
              <a:buChar char="•"/>
            </a:pPr>
            <a:r>
              <a:rPr lang="en-US" sz="900" dirty="0" smtClean="0">
                <a:latin typeface="Arial" pitchFamily="34" charset="0"/>
              </a:rPr>
              <a:t> The C.F.R. states “An employee not under a leave system… has an obligation to expend an honest effort and a reasonable proportion of his time in the performance of official duties.” 5 C.F.R. 2635.705(a).</a:t>
            </a:r>
          </a:p>
          <a:p>
            <a:pPr lvl="1" eaLnBrk="1" hangingPunct="1">
              <a:buFontTx/>
              <a:buChar char="•"/>
            </a:pPr>
            <a:r>
              <a:rPr lang="en-US" sz="900" dirty="0" smtClean="0">
                <a:latin typeface="Arial" pitchFamily="34" charset="0"/>
              </a:rPr>
              <a:t> 5 C.F.R. 2635.101 (a) Public service is a public trust. Each employee has a responsibility to the United States Government and its citizens to place loyalty to the Constitution, laws and ethical principles above private gain. To ensure that every citizen can have complete confidence in the integrity of the Federal Government, each employee shall respect and adhere to the principles of ethical conduct set forth in this section, as well as the implementing standards contained in this part and in supplemental agency regulations. </a:t>
            </a:r>
          </a:p>
          <a:p>
            <a:pPr lvl="1" eaLnBrk="1" hangingPunct="1">
              <a:buFontTx/>
              <a:buChar char="•"/>
            </a:pPr>
            <a:r>
              <a:rPr lang="en-US" sz="900" dirty="0" smtClean="0">
                <a:latin typeface="Arial" pitchFamily="34" charset="0"/>
              </a:rPr>
              <a:t> (5) </a:t>
            </a:r>
            <a:r>
              <a:rPr lang="en-US" sz="900" dirty="0" smtClean="0">
                <a:solidFill>
                  <a:srgbClr val="FF0000"/>
                </a:solidFill>
                <a:latin typeface="Arial" pitchFamily="34" charset="0"/>
              </a:rPr>
              <a:t>Employees shall put forth an honest effort in the performance of their duties.</a:t>
            </a:r>
            <a:endParaRPr lang="en-US" sz="900" dirty="0" smtClean="0">
              <a:latin typeface="Arial" pitchFamily="34" charset="0"/>
            </a:endParaRPr>
          </a:p>
          <a:p>
            <a:pPr eaLnBrk="1" hangingPunct="1"/>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5 C.F.R. 2635.705, Use of Official Time</a:t>
            </a:r>
          </a:p>
          <a:p>
            <a:pPr eaLnBrk="1" hangingPunct="1">
              <a:buFontTx/>
              <a:buChar char="•"/>
            </a:pPr>
            <a:r>
              <a:rPr lang="en-US" sz="900" dirty="0" smtClean="0">
                <a:latin typeface="Arial" pitchFamily="34" charset="0"/>
              </a:rPr>
              <a:t> 5 C.F.R. 2635.101, Basic Obligation of Public Service </a:t>
            </a:r>
          </a:p>
        </p:txBody>
      </p:sp>
    </p:spTree>
    <p:extLst>
      <p:ext uri="{BB962C8B-B14F-4D97-AF65-F5344CB8AC3E}">
        <p14:creationId xmlns:p14="http://schemas.microsoft.com/office/powerpoint/2010/main" val="40811152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CD567514-548C-4643-B22B-A6FBB7958EFC}" type="slidenum">
              <a:rPr lang="en-US" smtClean="0"/>
              <a:pPr/>
              <a:t>18</a:t>
            </a:fld>
            <a:endParaRPr lang="en-US" smtClean="0"/>
          </a:p>
        </p:txBody>
      </p:sp>
      <p:sp>
        <p:nvSpPr>
          <p:cNvPr id="161795" name="Rectangle 2"/>
          <p:cNvSpPr>
            <a:spLocks noGrp="1" noRot="1" noChangeAspect="1" noChangeArrowheads="1" noTextEdit="1"/>
          </p:cNvSpPr>
          <p:nvPr>
            <p:ph type="sldImg"/>
          </p:nvPr>
        </p:nvSpPr>
        <p:spPr>
          <a:ln/>
        </p:spPr>
      </p:sp>
      <p:sp>
        <p:nvSpPr>
          <p:cNvPr id="161796" name="Rectangle 3"/>
          <p:cNvSpPr>
            <a:spLocks noGrp="1" noChangeArrowheads="1"/>
          </p:cNvSpPr>
          <p:nvPr>
            <p:ph type="body" idx="1"/>
          </p:nvPr>
        </p:nvSpPr>
        <p:spPr>
          <a:noFill/>
          <a:ln/>
        </p:spPr>
        <p:txBody>
          <a:bodyPr/>
          <a:lstStyle/>
          <a:p>
            <a:pPr eaLnBrk="1" hangingPunct="1">
              <a:lnSpc>
                <a:spcPct val="90000"/>
              </a:lnSpc>
              <a:buFontTx/>
              <a:buChar char="•"/>
            </a:pPr>
            <a:r>
              <a:rPr lang="en-US" sz="900" b="1" dirty="0" smtClean="0">
                <a:latin typeface="Arial" pitchFamily="34" charset="0"/>
              </a:rPr>
              <a:t> Instructor Comments:</a:t>
            </a:r>
          </a:p>
          <a:p>
            <a:pPr lvl="1" eaLnBrk="1" hangingPunct="1">
              <a:lnSpc>
                <a:spcPct val="90000"/>
              </a:lnSpc>
              <a:buFontTx/>
              <a:buChar char="•"/>
            </a:pPr>
            <a:r>
              <a:rPr lang="en-US" sz="900" dirty="0" smtClean="0">
                <a:latin typeface="Arial" pitchFamily="34" charset="0"/>
              </a:rPr>
              <a:t> The C.F.R. states that “An employee shall not encourage, direct, coerce, or request a subordinate to use official time to perform activities other than those required in the performance of official duties or authorized accordance with law or regulation.” 5 C.F.R. 2635.705(b).</a:t>
            </a:r>
          </a:p>
          <a:p>
            <a:pPr lvl="1" eaLnBrk="1" hangingPunct="1">
              <a:lnSpc>
                <a:spcPct val="90000"/>
              </a:lnSpc>
              <a:buFontTx/>
              <a:buChar char="•"/>
            </a:pPr>
            <a:r>
              <a:rPr lang="en-US" sz="900" dirty="0" smtClean="0">
                <a:latin typeface="Arial" pitchFamily="34" charset="0"/>
              </a:rPr>
              <a:t> The JER states that “[b]</a:t>
            </a:r>
            <a:r>
              <a:rPr lang="en-US" sz="900" dirty="0" err="1" smtClean="0">
                <a:latin typeface="Arial" pitchFamily="34" charset="0"/>
              </a:rPr>
              <a:t>ecause</a:t>
            </a:r>
            <a:r>
              <a:rPr lang="en-US" sz="900" dirty="0" smtClean="0">
                <a:latin typeface="Arial" pitchFamily="34" charset="0"/>
              </a:rPr>
              <a:t> of the potential for significant cost to the Federal Government, and the potential for abuse, DoD employees, such as secretaries, clerks, and military aides, may not be used to support the unofficial activity of another DoD employee in support of non-Federal entities, nor for any other non-Federal purposes, except as provided in subsections 3-211 and 3-3—b.”  DoD 5500.7-R, 3-305.</a:t>
            </a:r>
          </a:p>
          <a:p>
            <a:pPr lvl="1" eaLnBrk="1" hangingPunct="1">
              <a:lnSpc>
                <a:spcPct val="90000"/>
              </a:lnSpc>
              <a:buFontTx/>
              <a:buChar char="•"/>
            </a:pPr>
            <a:r>
              <a:rPr lang="en-US" sz="900" dirty="0" smtClean="0">
                <a:latin typeface="Arial" pitchFamily="34" charset="0"/>
              </a:rPr>
              <a:t> Enlisted aides have specific rules.  The rules are in DoD Directive 1315.9, Utilization of Enlisted Personnel on Personal Staffs of General and Flag Officers, and AR 614-200, Enlisted Assignments and Utilization Management.</a:t>
            </a:r>
          </a:p>
          <a:p>
            <a:pPr lvl="1" eaLnBrk="1" hangingPunct="1">
              <a:lnSpc>
                <a:spcPct val="90000"/>
              </a:lnSpc>
              <a:buFontTx/>
              <a:buChar char="•"/>
            </a:pPr>
            <a:r>
              <a:rPr lang="en-US" sz="900" dirty="0" smtClean="0">
                <a:latin typeface="Arial" pitchFamily="34" charset="0"/>
              </a:rPr>
              <a:t> The C.F.R. provides an example: An employee of the Department of Housing and Urban Development may not ask his secretary to type his personal correspondence during duty hours. Further, directing or coercing a subordinate to perform such activities during </a:t>
            </a:r>
            <a:r>
              <a:rPr lang="en-US" sz="900" dirty="0" err="1" smtClean="0">
                <a:latin typeface="Arial" pitchFamily="34" charset="0"/>
              </a:rPr>
              <a:t>nonduty</a:t>
            </a:r>
            <a:r>
              <a:rPr lang="en-US" sz="900" dirty="0" smtClean="0">
                <a:latin typeface="Arial" pitchFamily="34" charset="0"/>
              </a:rPr>
              <a:t> hours constitutes an improper use of public office for private gain in violation of Sec. 2635.702(a). Where the arrangement is entirely voluntary and appropriate compensation is paid, the secretary may type the correspondence at home on her own time. Where the compensation is not adequate, however, the arrangement would involve a gift to the superior in violation of the standards in subpart C of this part. </a:t>
            </a:r>
          </a:p>
          <a:p>
            <a:pPr eaLnBrk="1" hangingPunct="1">
              <a:lnSpc>
                <a:spcPct val="90000"/>
              </a:lnSpc>
            </a:pPr>
            <a:endParaRPr lang="en-US" sz="900" dirty="0" smtClean="0">
              <a:latin typeface="Arial" pitchFamily="34" charset="0"/>
            </a:endParaRPr>
          </a:p>
          <a:p>
            <a:pPr eaLnBrk="1" hangingPunct="1">
              <a:lnSpc>
                <a:spcPct val="90000"/>
              </a:lnSpc>
            </a:pPr>
            <a:r>
              <a:rPr lang="en-US" sz="900" u="sng" dirty="0" smtClean="0">
                <a:latin typeface="Arial" pitchFamily="34" charset="0"/>
              </a:rPr>
              <a:t>Background:</a:t>
            </a:r>
          </a:p>
          <a:p>
            <a:pPr eaLnBrk="1" hangingPunct="1">
              <a:lnSpc>
                <a:spcPct val="90000"/>
              </a:lnSpc>
              <a:buFontTx/>
              <a:buChar char="•"/>
            </a:pPr>
            <a:r>
              <a:rPr lang="en-US" sz="900" dirty="0" smtClean="0">
                <a:latin typeface="Arial" pitchFamily="34" charset="0"/>
              </a:rPr>
              <a:t> 5 C.F.R. 2635.705 Use of Official Time</a:t>
            </a:r>
          </a:p>
          <a:p>
            <a:pPr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3-211, Logistical Support of Non-Federal Entity Events</a:t>
            </a:r>
          </a:p>
          <a:p>
            <a:pPr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3-303, Use of Federal Government Resources</a:t>
            </a:r>
          </a:p>
          <a:p>
            <a:pPr eaLnBrk="1" hangingPunct="1">
              <a:lnSpc>
                <a:spcPct val="90000"/>
              </a:lnSpc>
            </a:pPr>
            <a:endParaRPr lang="en-US" sz="900" dirty="0" smtClean="0">
              <a:latin typeface="Arial" pitchFamily="34" charset="0"/>
            </a:endParaRPr>
          </a:p>
        </p:txBody>
      </p:sp>
    </p:spTree>
    <p:extLst>
      <p:ext uri="{BB962C8B-B14F-4D97-AF65-F5344CB8AC3E}">
        <p14:creationId xmlns:p14="http://schemas.microsoft.com/office/powerpoint/2010/main" val="8229414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a:noFill/>
          <a:ln/>
        </p:spPr>
        <p:txBody>
          <a:bodyPr/>
          <a:lstStyle/>
          <a:p>
            <a:pPr lvl="2" eaLnBrk="1" hangingPunct="1">
              <a:lnSpc>
                <a:spcPct val="80000"/>
              </a:lnSpc>
            </a:pPr>
            <a:endParaRPr lang="en-US" sz="800" b="1" dirty="0" smtClean="0">
              <a:solidFill>
                <a:srgbClr val="17375E"/>
              </a:solidFill>
            </a:endParaRPr>
          </a:p>
          <a:p>
            <a:pPr eaLnBrk="1" hangingPunct="1">
              <a:lnSpc>
                <a:spcPct val="80000"/>
              </a:lnSpc>
            </a:pPr>
            <a:endParaRPr lang="en-US" sz="800" dirty="0" smtClean="0">
              <a:solidFill>
                <a:srgbClr val="17375E"/>
              </a:solidFill>
            </a:endParaRPr>
          </a:p>
          <a:p>
            <a:pPr>
              <a:lnSpc>
                <a:spcPct val="80000"/>
              </a:lnSpc>
            </a:pPr>
            <a:endParaRPr lang="en-US" sz="800" dirty="0" smtClean="0"/>
          </a:p>
        </p:txBody>
      </p:sp>
    </p:spTree>
    <p:extLst>
      <p:ext uri="{BB962C8B-B14F-4D97-AF65-F5344CB8AC3E}">
        <p14:creationId xmlns:p14="http://schemas.microsoft.com/office/powerpoint/2010/main" val="1827365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0078EFFD-729A-4684-8046-0AD0C8C458E6}" type="slidenum">
              <a:rPr lang="en-US" smtClean="0"/>
              <a:pPr/>
              <a:t>2</a:t>
            </a:fld>
            <a:endParaRPr lang="en-US" smtClean="0"/>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xfrm>
            <a:off x="701359" y="4648200"/>
            <a:ext cx="5607684" cy="4183380"/>
          </a:xfrm>
          <a:noFill/>
          <a:ln/>
        </p:spPr>
        <p:txBody>
          <a:bodyPr/>
          <a:lstStyle/>
          <a:p>
            <a:pPr eaLnBrk="1" hangingPunct="1">
              <a:buFontTx/>
              <a:buChar char="•"/>
            </a:pPr>
            <a:r>
              <a:rPr lang="en-US" sz="900" b="1" dirty="0" smtClean="0">
                <a:latin typeface="Arial" pitchFamily="34" charset="0"/>
              </a:rPr>
              <a:t> Instructor Comments:  </a:t>
            </a:r>
          </a:p>
          <a:p>
            <a:pPr lvl="1" eaLnBrk="1" hangingPunct="1">
              <a:buFontTx/>
              <a:buChar char="•"/>
            </a:pPr>
            <a:r>
              <a:rPr lang="en-US" sz="900" dirty="0" smtClean="0">
                <a:latin typeface="Arial" pitchFamily="34" charset="0"/>
              </a:rPr>
              <a:t> As Soldiers/Airmen, we act for the benefit of the American public, not for private interests.  The ethics rules are intended to ensure that we perform our mission with that public interest in mind.  Our adherence to ethics principles, and the rules that implement them, is important because it upholds the public</a:t>
            </a:r>
            <a:r>
              <a:rPr lang="en-US" sz="900" dirty="0" smtClean="0">
                <a:latin typeface="Arial" pitchFamily="34" charset="0"/>
                <a:sym typeface="WP TypographicSymbols"/>
              </a:rPr>
              <a:t>’</a:t>
            </a:r>
            <a:r>
              <a:rPr lang="en-US" sz="900" dirty="0" smtClean="0">
                <a:latin typeface="Arial" pitchFamily="34" charset="0"/>
              </a:rPr>
              <a:t>s confidence in the integrity of our Government. </a:t>
            </a:r>
          </a:p>
        </p:txBody>
      </p:sp>
    </p:spTree>
    <p:extLst>
      <p:ext uri="{BB962C8B-B14F-4D97-AF65-F5344CB8AC3E}">
        <p14:creationId xmlns:p14="http://schemas.microsoft.com/office/powerpoint/2010/main" val="9919672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a:ln/>
        </p:spPr>
        <p:txBody>
          <a:bodyPr/>
          <a:lstStyle/>
          <a:p>
            <a:pPr>
              <a:buFontTx/>
              <a:buChar char="•"/>
            </a:pPr>
            <a:r>
              <a:rPr lang="en-US" b="1" dirty="0" smtClean="0">
                <a:latin typeface="Arial" pitchFamily="34" charset="0"/>
                <a:cs typeface="Arial" pitchFamily="34" charset="0"/>
              </a:rPr>
              <a:t> Instructor Comments:</a:t>
            </a:r>
          </a:p>
          <a:p>
            <a:pPr marL="572782" lvl="1">
              <a:buFontTx/>
              <a:buChar char="•"/>
            </a:pPr>
            <a:r>
              <a:rPr lang="en-US" b="1" dirty="0" smtClean="0">
                <a:latin typeface="Arial" pitchFamily="34" charset="0"/>
                <a:cs typeface="Arial" pitchFamily="34" charset="0"/>
              </a:rPr>
              <a:t> </a:t>
            </a:r>
            <a:r>
              <a:rPr lang="en-US" dirty="0" smtClean="0">
                <a:latin typeface="Arial" pitchFamily="34" charset="0"/>
                <a:cs typeface="Arial" pitchFamily="34" charset="0"/>
              </a:rPr>
              <a:t>We are going to focus on the following areas:</a:t>
            </a:r>
          </a:p>
          <a:p>
            <a:pPr marL="572782" lvl="1">
              <a:buFontTx/>
              <a:buChar char="•"/>
            </a:pPr>
            <a:r>
              <a:rPr lang="en-US" b="1" dirty="0" smtClean="0">
                <a:latin typeface="Arial" pitchFamily="34" charset="0"/>
                <a:cs typeface="Arial" pitchFamily="34" charset="0"/>
              </a:rPr>
              <a:t> First</a:t>
            </a:r>
            <a:r>
              <a:rPr lang="en-US" dirty="0" smtClean="0">
                <a:latin typeface="Arial" pitchFamily="34" charset="0"/>
                <a:cs typeface="Arial" pitchFamily="34" charset="0"/>
              </a:rPr>
              <a:t>, what is a </a:t>
            </a:r>
            <a:r>
              <a:rPr lang="en-US" i="1" dirty="0" smtClean="0">
                <a:latin typeface="Arial" pitchFamily="34" charset="0"/>
                <a:cs typeface="Arial" pitchFamily="34" charset="0"/>
              </a:rPr>
              <a:t>gift?</a:t>
            </a:r>
          </a:p>
          <a:p>
            <a:pPr marL="572782" lvl="1">
              <a:buFontTx/>
              <a:buChar char="•"/>
            </a:pPr>
            <a:r>
              <a:rPr lang="en-US" i="1" dirty="0" smtClean="0">
                <a:latin typeface="Arial" pitchFamily="34" charset="0"/>
                <a:cs typeface="Arial" pitchFamily="34" charset="0"/>
              </a:rPr>
              <a:t> </a:t>
            </a:r>
            <a:r>
              <a:rPr lang="en-US" b="1" dirty="0" smtClean="0">
                <a:latin typeface="Arial" pitchFamily="34" charset="0"/>
                <a:cs typeface="Arial" pitchFamily="34" charset="0"/>
              </a:rPr>
              <a:t>Second</a:t>
            </a:r>
            <a:r>
              <a:rPr lang="en-US" dirty="0" smtClean="0">
                <a:latin typeface="Arial" pitchFamily="34" charset="0"/>
                <a:cs typeface="Arial" pitchFamily="34" charset="0"/>
              </a:rPr>
              <a:t>, are there any specific items that are not gifts?</a:t>
            </a:r>
          </a:p>
          <a:p>
            <a:pPr marL="572782" lvl="1">
              <a:buFontTx/>
              <a:buChar char="•"/>
            </a:pPr>
            <a:r>
              <a:rPr lang="en-US" b="1" dirty="0" smtClean="0">
                <a:latin typeface="Arial" pitchFamily="34" charset="0"/>
                <a:cs typeface="Arial" pitchFamily="34" charset="0"/>
              </a:rPr>
              <a:t> Third</a:t>
            </a:r>
            <a:r>
              <a:rPr lang="en-US" dirty="0" smtClean="0">
                <a:latin typeface="Arial" pitchFamily="34" charset="0"/>
                <a:cs typeface="Arial" pitchFamily="34" charset="0"/>
              </a:rPr>
              <a:t>, what are the rules governing the acceptance of gifts from specific sources?  We will discuss gifts from outside sources, fellow employees and foreign governments.</a:t>
            </a:r>
          </a:p>
          <a:p>
            <a:pPr marL="572782" lvl="1">
              <a:buFontTx/>
              <a:buChar char="•"/>
            </a:pPr>
            <a:r>
              <a:rPr lang="en-US" b="1" dirty="0" smtClean="0">
                <a:latin typeface="Arial" pitchFamily="34" charset="0"/>
                <a:cs typeface="Arial" pitchFamily="34" charset="0"/>
              </a:rPr>
              <a:t> Lastly</a:t>
            </a:r>
            <a:r>
              <a:rPr lang="en-US" dirty="0" smtClean="0">
                <a:latin typeface="Arial" pitchFamily="34" charset="0"/>
                <a:cs typeface="Arial" pitchFamily="34" charset="0"/>
              </a:rPr>
              <a:t>, if you are given a gift that you cannot keep, what are your alternatives?</a:t>
            </a:r>
          </a:p>
        </p:txBody>
      </p:sp>
    </p:spTree>
    <p:extLst>
      <p:ext uri="{BB962C8B-B14F-4D97-AF65-F5344CB8AC3E}">
        <p14:creationId xmlns:p14="http://schemas.microsoft.com/office/powerpoint/2010/main" val="27000869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ln/>
        </p:spPr>
        <p:txBody>
          <a:bodyPr/>
          <a:lstStyle/>
          <a:p>
            <a:pPr marL="0" lvl="2">
              <a:buFont typeface="Arial" pitchFamily="34" charset="0"/>
              <a:buChar char="•"/>
              <a:defRPr/>
            </a:pPr>
            <a:r>
              <a:rPr lang="en-US" b="1" dirty="0" smtClean="0">
                <a:latin typeface="Arial" pitchFamily="34" charset="0"/>
                <a:cs typeface="Arial" pitchFamily="34" charset="0"/>
              </a:rPr>
              <a:t> Instructor Comments:</a:t>
            </a:r>
          </a:p>
          <a:p>
            <a:pPr marL="630061" lvl="2">
              <a:buFont typeface="Arial" pitchFamily="34" charset="0"/>
              <a:buChar char="•"/>
              <a:defRPr/>
            </a:pPr>
            <a:r>
              <a:rPr lang="en-US" b="1" dirty="0" smtClean="0">
                <a:latin typeface="Arial" pitchFamily="34" charset="0"/>
                <a:cs typeface="Arial" pitchFamily="34" charset="0"/>
              </a:rPr>
              <a:t> What is a gift?</a:t>
            </a:r>
            <a:r>
              <a:rPr lang="en-US" dirty="0" smtClean="0">
                <a:latin typeface="Arial" pitchFamily="34" charset="0"/>
                <a:cs typeface="Arial" pitchFamily="34" charset="0"/>
              </a:rPr>
              <a:t>  A gift is anything of monetary value, such as cash, meals, hospitality, trips, tickets to events, discounts, and services. </a:t>
            </a:r>
          </a:p>
          <a:p>
            <a:pPr marL="630061" lvl="2">
              <a:buFont typeface="Arial" pitchFamily="34" charset="0"/>
              <a:buChar char="•"/>
              <a:defRPr/>
            </a:pPr>
            <a:r>
              <a:rPr lang="en-US" dirty="0" smtClean="0">
                <a:latin typeface="Arial" pitchFamily="34" charset="0"/>
                <a:cs typeface="Arial" pitchFamily="34" charset="0"/>
              </a:rPr>
              <a:t> It can be a</a:t>
            </a:r>
            <a:r>
              <a:rPr lang="en-US" b="1" dirty="0" smtClean="0">
                <a:latin typeface="Arial" pitchFamily="34" charset="0"/>
                <a:cs typeface="Arial" pitchFamily="34" charset="0"/>
              </a:rPr>
              <a:t> </a:t>
            </a:r>
            <a:r>
              <a:rPr lang="en-US" dirty="0" smtClean="0">
                <a:latin typeface="Arial" pitchFamily="34" charset="0"/>
                <a:cs typeface="Arial" pitchFamily="34" charset="0"/>
              </a:rPr>
              <a:t>gratuity, discount, favor, entertainment, hospitality, forbearance, training, transportation, lodging, meal, or anything else of monetary value.</a:t>
            </a:r>
          </a:p>
          <a:p>
            <a:pPr lvl="2" eaLnBrk="1" hangingPunct="1">
              <a:defRPr/>
            </a:pPr>
            <a:endParaRPr lang="en-US" dirty="0" smtClean="0">
              <a:solidFill>
                <a:srgbClr val="17375E"/>
              </a:solidFill>
            </a:endParaRPr>
          </a:p>
          <a:p>
            <a:pPr>
              <a:defRPr/>
            </a:pPr>
            <a:endParaRPr lang="en-US" dirty="0" smtClean="0"/>
          </a:p>
        </p:txBody>
      </p:sp>
    </p:spTree>
    <p:extLst>
      <p:ext uri="{BB962C8B-B14F-4D97-AF65-F5344CB8AC3E}">
        <p14:creationId xmlns:p14="http://schemas.microsoft.com/office/powerpoint/2010/main" val="15491796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a:ln/>
        </p:spPr>
        <p:txBody>
          <a:bodyPr/>
          <a:lstStyle/>
          <a:p>
            <a:pPr>
              <a:buFont typeface="Arial" pitchFamily="34" charset="0"/>
              <a:buChar char="•"/>
              <a:defRPr/>
            </a:pPr>
            <a:r>
              <a:rPr lang="en-US" b="1" dirty="0" smtClean="0">
                <a:latin typeface="Arial" pitchFamily="34" charset="0"/>
                <a:cs typeface="Arial" pitchFamily="34" charset="0"/>
              </a:rPr>
              <a:t> Instructor Comments:</a:t>
            </a:r>
          </a:p>
          <a:p>
            <a:pPr marL="630061">
              <a:buFont typeface="Arial" pitchFamily="34" charset="0"/>
              <a:buChar char="•"/>
              <a:defRPr/>
            </a:pPr>
            <a:r>
              <a:rPr lang="en-US" b="1" dirty="0" smtClean="0">
                <a:latin typeface="Arial" pitchFamily="34" charset="0"/>
                <a:cs typeface="Arial" pitchFamily="34" charset="0"/>
              </a:rPr>
              <a:t> </a:t>
            </a:r>
            <a:r>
              <a:rPr lang="en-US" dirty="0" smtClean="0">
                <a:latin typeface="Arial" pitchFamily="34" charset="0"/>
                <a:cs typeface="Arial" pitchFamily="34" charset="0"/>
              </a:rPr>
              <a:t>Now for the 2</a:t>
            </a:r>
            <a:r>
              <a:rPr lang="en-US" baseline="30000" dirty="0" smtClean="0">
                <a:latin typeface="Arial" pitchFamily="34" charset="0"/>
                <a:cs typeface="Arial" pitchFamily="34" charset="0"/>
              </a:rPr>
              <a:t>nd</a:t>
            </a:r>
            <a:r>
              <a:rPr lang="en-US" dirty="0" smtClean="0">
                <a:latin typeface="Arial" pitchFamily="34" charset="0"/>
                <a:cs typeface="Arial" pitchFamily="34" charset="0"/>
              </a:rPr>
              <a:t> question:   Are there any specific items that are not considered to be gifts and are therefore acceptable?  The following are items that are not gifts even though they have monetary value.</a:t>
            </a:r>
          </a:p>
          <a:p>
            <a:pPr marL="1088287" lvl="1">
              <a:buFont typeface="Arial" pitchFamily="34" charset="0"/>
              <a:buChar char="•"/>
              <a:defRPr/>
            </a:pPr>
            <a:r>
              <a:rPr lang="en-US" dirty="0" smtClean="0">
                <a:latin typeface="Arial" pitchFamily="34" charset="0"/>
                <a:cs typeface="Arial" pitchFamily="34" charset="0"/>
              </a:rPr>
              <a:t> 1.  Modest items of food and refreshments (coffee and donuts) not served as a meal.</a:t>
            </a:r>
          </a:p>
          <a:p>
            <a:pPr marL="1088287" lvl="1">
              <a:buFont typeface="Arial" pitchFamily="34" charset="0"/>
              <a:buChar char="•"/>
              <a:defRPr/>
            </a:pPr>
            <a:r>
              <a:rPr lang="en-US" dirty="0" smtClean="0">
                <a:latin typeface="Arial" pitchFamily="34" charset="0"/>
                <a:cs typeface="Arial" pitchFamily="34" charset="0"/>
              </a:rPr>
              <a:t> 2.  Prizes in contests open to the public.</a:t>
            </a:r>
          </a:p>
          <a:p>
            <a:pPr marL="1088287" lvl="1">
              <a:buFont typeface="Arial" pitchFamily="34" charset="0"/>
              <a:buChar char="•"/>
              <a:defRPr/>
            </a:pPr>
            <a:r>
              <a:rPr lang="en-US" dirty="0" smtClean="0">
                <a:latin typeface="Arial" pitchFamily="34" charset="0"/>
                <a:cs typeface="Arial" pitchFamily="34" charset="0"/>
              </a:rPr>
              <a:t> 3.  Greeting cards and items with little intrinsic value such as plaques, certificates, and trophies that are intended solely for presentation. Items that have intrinsic value, such as crystal vases, are considered gifts even when they are inscribed and presented.</a:t>
            </a:r>
          </a:p>
          <a:p>
            <a:pPr marL="1088287" lvl="1">
              <a:buFont typeface="Arial" pitchFamily="34" charset="0"/>
              <a:buChar char="•"/>
              <a:defRPr/>
            </a:pPr>
            <a:r>
              <a:rPr lang="en-US" dirty="0" smtClean="0">
                <a:latin typeface="Arial" pitchFamily="34" charset="0"/>
                <a:cs typeface="Arial" pitchFamily="34" charset="0"/>
              </a:rPr>
              <a:t> 4.  Commercial discounts available to the public or to all government or military personnel.  For example, “free ice cream cones to all Fort Bragg Soldiers on Tuesdays.”  </a:t>
            </a:r>
          </a:p>
          <a:p>
            <a:pPr marL="1088287" lvl="1">
              <a:buFont typeface="Arial" pitchFamily="34" charset="0"/>
              <a:buChar char="•"/>
              <a:defRPr/>
            </a:pPr>
            <a:r>
              <a:rPr lang="en-US" dirty="0" smtClean="0">
                <a:latin typeface="Arial" pitchFamily="34" charset="0"/>
                <a:cs typeface="Arial" pitchFamily="34" charset="0"/>
              </a:rPr>
              <a:t> 5.  Anything for which you pay fair market value.</a:t>
            </a:r>
          </a:p>
          <a:p>
            <a:pPr marL="630061">
              <a:buFont typeface="Arial" pitchFamily="34" charset="0"/>
              <a:buChar char="•"/>
              <a:defRPr/>
            </a:pPr>
            <a:r>
              <a:rPr lang="en-US" dirty="0" smtClean="0">
                <a:latin typeface="Arial" pitchFamily="34" charset="0"/>
                <a:cs typeface="Arial" pitchFamily="34" charset="0"/>
              </a:rPr>
              <a:t> If offered, you may keep the above items because they are not considered to be gifts.</a:t>
            </a:r>
          </a:p>
        </p:txBody>
      </p:sp>
    </p:spTree>
    <p:extLst>
      <p:ext uri="{BB962C8B-B14F-4D97-AF65-F5344CB8AC3E}">
        <p14:creationId xmlns:p14="http://schemas.microsoft.com/office/powerpoint/2010/main" val="3491584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ln/>
        </p:spPr>
        <p:txBody>
          <a:bodyPr/>
          <a:lstStyle/>
          <a:p>
            <a:pPr marL="57278" indent="-57278">
              <a:buFont typeface="Arial" pitchFamily="34" charset="0"/>
              <a:buChar char="•"/>
              <a:defRPr/>
            </a:pPr>
            <a:r>
              <a:rPr lang="en-US" b="1" dirty="0" smtClean="0">
                <a:latin typeface="Arial" pitchFamily="34" charset="0"/>
                <a:cs typeface="Arial" pitchFamily="34" charset="0"/>
              </a:rPr>
              <a:t> Instructor Comments:</a:t>
            </a:r>
          </a:p>
          <a:p>
            <a:pPr marL="630061">
              <a:buFont typeface="Arial" pitchFamily="34" charset="0"/>
              <a:buChar char="•"/>
              <a:defRPr/>
            </a:pPr>
            <a:r>
              <a:rPr lang="en-US" b="1" dirty="0" smtClean="0">
                <a:latin typeface="Arial" pitchFamily="34" charset="0"/>
                <a:cs typeface="Arial" pitchFamily="34" charset="0"/>
              </a:rPr>
              <a:t> </a:t>
            </a:r>
            <a:r>
              <a:rPr lang="en-US" dirty="0" smtClean="0">
                <a:latin typeface="Arial" pitchFamily="34" charset="0"/>
                <a:cs typeface="Arial" pitchFamily="34" charset="0"/>
              </a:rPr>
              <a:t>Now that we’ve talked about the broad definition of a gift and some of the exclusions from that definition, let’s focus on the third question: “What are the rules governing the acceptance of gifts from outside sources?”  The following is the general rule and you will soon see that there are exceptions which we will talk about.</a:t>
            </a:r>
          </a:p>
          <a:p>
            <a:pPr marL="1088287" lvl="1">
              <a:buFont typeface="Arial" pitchFamily="34" charset="0"/>
              <a:buChar char="•"/>
              <a:defRPr/>
            </a:pPr>
            <a:r>
              <a:rPr lang="en-US" dirty="0" smtClean="0">
                <a:latin typeface="Arial" pitchFamily="34" charset="0"/>
                <a:cs typeface="Arial" pitchFamily="34" charset="0"/>
              </a:rPr>
              <a:t> You may never solicit a gift.</a:t>
            </a:r>
          </a:p>
          <a:p>
            <a:pPr marL="1088287" lvl="1">
              <a:buFont typeface="Arial" pitchFamily="34" charset="0"/>
              <a:buChar char="•"/>
              <a:defRPr/>
            </a:pPr>
            <a:r>
              <a:rPr lang="en-US" dirty="0" smtClean="0">
                <a:latin typeface="Arial" pitchFamily="34" charset="0"/>
                <a:cs typeface="Arial" pitchFamily="34" charset="0"/>
              </a:rPr>
              <a:t> You may not accept a gift from a prohibited source.  We will discuss what a prohibited source is in more detail.</a:t>
            </a:r>
          </a:p>
          <a:p>
            <a:pPr marL="1088287" lvl="1">
              <a:buFont typeface="Arial" pitchFamily="34" charset="0"/>
              <a:buChar char="•"/>
              <a:defRPr/>
            </a:pPr>
            <a:r>
              <a:rPr lang="en-US" dirty="0" smtClean="0">
                <a:latin typeface="Arial" pitchFamily="34" charset="0"/>
                <a:cs typeface="Arial" pitchFamily="34" charset="0"/>
              </a:rPr>
              <a:t> You may not accept a gift given to you because of your official position. </a:t>
            </a:r>
          </a:p>
          <a:p>
            <a:pPr marL="229113" indent="-229113">
              <a:defRPr/>
            </a:pPr>
            <a:endParaRPr lang="en-US" dirty="0" smtClean="0">
              <a:latin typeface="Arial" pitchFamily="34" charset="0"/>
              <a:cs typeface="Arial" pitchFamily="34" charset="0"/>
            </a:endParaRPr>
          </a:p>
          <a:p>
            <a:pPr eaLnBrk="1" hangingPunct="1">
              <a:defRPr/>
            </a:pPr>
            <a:r>
              <a:rPr lang="en-US" u="sng" dirty="0" smtClean="0">
                <a:latin typeface="Arial" pitchFamily="34" charset="0"/>
              </a:rPr>
              <a:t>Background:</a:t>
            </a:r>
          </a:p>
          <a:p>
            <a:pPr>
              <a:buFont typeface="Arial" pitchFamily="34" charset="0"/>
              <a:buChar char="•"/>
              <a:defRPr/>
            </a:pPr>
            <a:r>
              <a:rPr lang="en-US" dirty="0" smtClean="0">
                <a:latin typeface="Arial" pitchFamily="34" charset="0"/>
                <a:cs typeface="Arial" pitchFamily="34" charset="0"/>
              </a:rPr>
              <a:t> 5 CFR 2635.202(a)</a:t>
            </a:r>
          </a:p>
        </p:txBody>
      </p:sp>
    </p:spTree>
    <p:extLst>
      <p:ext uri="{BB962C8B-B14F-4D97-AF65-F5344CB8AC3E}">
        <p14:creationId xmlns:p14="http://schemas.microsoft.com/office/powerpoint/2010/main" val="1818615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a:ln/>
        </p:spPr>
        <p:txBody>
          <a:bodyPr/>
          <a:lstStyle/>
          <a:p>
            <a:pPr>
              <a:buFont typeface="Arial" pitchFamily="34" charset="0"/>
              <a:buChar char="•"/>
              <a:defRPr/>
            </a:pPr>
            <a:r>
              <a:rPr lang="en-US" b="1" dirty="0" smtClean="0">
                <a:latin typeface="Arial" pitchFamily="34" charset="0"/>
                <a:cs typeface="Arial" pitchFamily="34" charset="0"/>
              </a:rPr>
              <a:t> Instructor’s Comments:</a:t>
            </a:r>
          </a:p>
          <a:p>
            <a:pPr marL="630061">
              <a:buFont typeface="Arial" pitchFamily="34" charset="0"/>
              <a:buChar char="•"/>
              <a:defRPr/>
            </a:pPr>
            <a:r>
              <a:rPr lang="en-US" dirty="0" smtClean="0">
                <a:latin typeface="Arial" pitchFamily="34" charset="0"/>
                <a:cs typeface="Arial" pitchFamily="34" charset="0"/>
              </a:rPr>
              <a:t> In determining how to analyze whether or not you can keep a gift, the fundamental question is “Who is giving the gift?”  The answer will determine which analysis we use to determine whether or not you can accept the gift.  </a:t>
            </a:r>
          </a:p>
          <a:p>
            <a:pPr marL="630061">
              <a:buFont typeface="Arial" pitchFamily="34" charset="0"/>
              <a:buChar char="•"/>
              <a:defRPr/>
            </a:pPr>
            <a:r>
              <a:rPr lang="en-US" dirty="0" smtClean="0">
                <a:latin typeface="Arial" pitchFamily="34" charset="0"/>
                <a:cs typeface="Arial" pitchFamily="34" charset="0"/>
              </a:rPr>
              <a:t> There are three sources that concern us:  </a:t>
            </a:r>
          </a:p>
          <a:p>
            <a:pPr marL="630061" lvl="1">
              <a:buFont typeface="Arial" pitchFamily="34" charset="0"/>
              <a:buChar char="•"/>
              <a:defRPr/>
            </a:pPr>
            <a:r>
              <a:rPr lang="en-US" dirty="0" smtClean="0">
                <a:latin typeface="Arial" pitchFamily="34" charset="0"/>
                <a:cs typeface="Arial" pitchFamily="34" charset="0"/>
              </a:rPr>
              <a:t> Outside sources – which is made up of those gifts from prohibited sources and those gifts given because of your official position.</a:t>
            </a:r>
          </a:p>
          <a:p>
            <a:pPr marL="630061" lvl="1">
              <a:buFont typeface="Arial" pitchFamily="34" charset="0"/>
              <a:buChar char="•"/>
              <a:defRPr/>
            </a:pPr>
            <a:r>
              <a:rPr lang="en-US" dirty="0" smtClean="0">
                <a:latin typeface="Arial" pitchFamily="34" charset="0"/>
                <a:cs typeface="Arial" pitchFamily="34" charset="0"/>
              </a:rPr>
              <a:t> Gifts from a fellow Foreign Governments, and</a:t>
            </a:r>
          </a:p>
          <a:p>
            <a:pPr marL="630061" lvl="1">
              <a:buFont typeface="Arial" pitchFamily="34" charset="0"/>
              <a:buChar char="•"/>
              <a:defRPr/>
            </a:pPr>
            <a:r>
              <a:rPr lang="en-US" dirty="0" smtClean="0">
                <a:latin typeface="Arial" pitchFamily="34" charset="0"/>
                <a:cs typeface="Arial" pitchFamily="34" charset="0"/>
              </a:rPr>
              <a:t> Gifts Between Employees</a:t>
            </a:r>
          </a:p>
        </p:txBody>
      </p:sp>
    </p:spTree>
    <p:extLst>
      <p:ext uri="{BB962C8B-B14F-4D97-AF65-F5344CB8AC3E}">
        <p14:creationId xmlns:p14="http://schemas.microsoft.com/office/powerpoint/2010/main" val="41380320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xfrm>
            <a:off x="680684" y="4342565"/>
            <a:ext cx="5607684" cy="4183380"/>
          </a:xfrm>
          <a:ln/>
        </p:spPr>
        <p:txBody>
          <a:bodyPr/>
          <a:lstStyle/>
          <a:p>
            <a:pPr>
              <a:lnSpc>
                <a:spcPct val="90000"/>
              </a:lnSpc>
              <a:buFont typeface="Arial" pitchFamily="34" charset="0"/>
              <a:buChar char="•"/>
              <a:defRPr/>
            </a:pPr>
            <a:r>
              <a:rPr lang="en-US" sz="900" b="1" dirty="0" smtClean="0">
                <a:latin typeface="Arial" pitchFamily="34" charset="0"/>
                <a:cs typeface="Arial" pitchFamily="34" charset="0"/>
              </a:rPr>
              <a:t> Instructor’s Comments:</a:t>
            </a:r>
          </a:p>
          <a:p>
            <a:pPr marL="458227">
              <a:lnSpc>
                <a:spcPct val="90000"/>
              </a:lnSpc>
              <a:buFont typeface="Arial" pitchFamily="34" charset="0"/>
              <a:buChar char="•"/>
              <a:defRPr/>
            </a:pPr>
            <a:r>
              <a:rPr lang="en-US" sz="900" b="1" dirty="0" smtClean="0">
                <a:latin typeface="Arial" pitchFamily="34" charset="0"/>
                <a:cs typeface="Arial" pitchFamily="34" charset="0"/>
              </a:rPr>
              <a:t> </a:t>
            </a:r>
            <a:r>
              <a:rPr lang="en-US" sz="900" dirty="0" smtClean="0">
                <a:latin typeface="Arial" pitchFamily="34" charset="0"/>
                <a:cs typeface="Arial" pitchFamily="34" charset="0"/>
              </a:rPr>
              <a:t>Let’s first look at Gifts from Outside Sources.  An immediate question is, what is an outside source?</a:t>
            </a:r>
          </a:p>
          <a:p>
            <a:pPr lvl="2">
              <a:lnSpc>
                <a:spcPct val="90000"/>
              </a:lnSpc>
              <a:buFont typeface="Arial" pitchFamily="34" charset="0"/>
              <a:buChar char="•"/>
              <a:defRPr/>
            </a:pPr>
            <a:r>
              <a:rPr lang="en-US" sz="900" dirty="0" smtClean="0">
                <a:latin typeface="Arial" pitchFamily="34" charset="0"/>
                <a:cs typeface="Arial" pitchFamily="34" charset="0"/>
              </a:rPr>
              <a:t> It is either a prohibited source or a gift given because of an employee’s official position.</a:t>
            </a:r>
          </a:p>
          <a:p>
            <a:pPr marL="458227">
              <a:lnSpc>
                <a:spcPct val="90000"/>
              </a:lnSpc>
              <a:buFont typeface="Arial" pitchFamily="34" charset="0"/>
              <a:buChar char="•"/>
              <a:defRPr/>
            </a:pPr>
            <a:r>
              <a:rPr lang="en-US" sz="900" dirty="0" smtClean="0">
                <a:latin typeface="Arial" pitchFamily="34" charset="0"/>
                <a:cs typeface="Arial" pitchFamily="34" charset="0"/>
              </a:rPr>
              <a:t> What is a “prohibited source?”</a:t>
            </a:r>
          </a:p>
          <a:p>
            <a:pPr lvl="2">
              <a:lnSpc>
                <a:spcPct val="90000"/>
              </a:lnSpc>
              <a:buFont typeface="Arial" pitchFamily="34" charset="0"/>
              <a:buChar char="•"/>
              <a:defRPr/>
            </a:pPr>
            <a:r>
              <a:rPr lang="en-US" sz="900" dirty="0" smtClean="0">
                <a:latin typeface="Arial" pitchFamily="34" charset="0"/>
                <a:cs typeface="Arial" pitchFamily="34" charset="0"/>
              </a:rPr>
              <a:t> It is any private individual or nonfederal organization that </a:t>
            </a:r>
          </a:p>
          <a:p>
            <a:pPr lvl="3">
              <a:lnSpc>
                <a:spcPct val="90000"/>
              </a:lnSpc>
              <a:buFont typeface="Arial" pitchFamily="34" charset="0"/>
              <a:buChar char="•"/>
              <a:defRPr/>
            </a:pPr>
            <a:r>
              <a:rPr lang="en-US" sz="900" dirty="0" smtClean="0">
                <a:latin typeface="Arial" pitchFamily="34" charset="0"/>
                <a:cs typeface="Arial" pitchFamily="34" charset="0"/>
              </a:rPr>
              <a:t>   --is seeking official action by </a:t>
            </a:r>
            <a:r>
              <a:rPr lang="en-US" sz="900" dirty="0" err="1" smtClean="0">
                <a:latin typeface="Arial" pitchFamily="34" charset="0"/>
                <a:cs typeface="Arial" pitchFamily="34" charset="0"/>
              </a:rPr>
              <a:t>DoD</a:t>
            </a:r>
            <a:endParaRPr lang="en-US" sz="900" dirty="0" smtClean="0">
              <a:latin typeface="Arial" pitchFamily="34" charset="0"/>
              <a:cs typeface="Arial" pitchFamily="34" charset="0"/>
            </a:endParaRPr>
          </a:p>
          <a:p>
            <a:pPr lvl="3">
              <a:lnSpc>
                <a:spcPct val="90000"/>
              </a:lnSpc>
              <a:buFont typeface="Arial" pitchFamily="34" charset="0"/>
              <a:buChar char="•"/>
              <a:defRPr/>
            </a:pPr>
            <a:r>
              <a:rPr lang="en-US" sz="900" dirty="0" smtClean="0">
                <a:latin typeface="Arial" pitchFamily="34" charset="0"/>
                <a:cs typeface="Arial" pitchFamily="34" charset="0"/>
              </a:rPr>
              <a:t>   --does or seeks to do business with </a:t>
            </a:r>
            <a:r>
              <a:rPr lang="en-US" sz="900" dirty="0" err="1" smtClean="0">
                <a:latin typeface="Arial" pitchFamily="34" charset="0"/>
                <a:cs typeface="Arial" pitchFamily="34" charset="0"/>
              </a:rPr>
              <a:t>DoD</a:t>
            </a:r>
            <a:endParaRPr lang="en-US" sz="900" dirty="0" smtClean="0">
              <a:latin typeface="Arial" pitchFamily="34" charset="0"/>
              <a:cs typeface="Arial" pitchFamily="34" charset="0"/>
            </a:endParaRPr>
          </a:p>
          <a:p>
            <a:pPr lvl="3">
              <a:lnSpc>
                <a:spcPct val="90000"/>
              </a:lnSpc>
              <a:buFont typeface="Arial" pitchFamily="34" charset="0"/>
              <a:buChar char="•"/>
              <a:defRPr/>
            </a:pPr>
            <a:r>
              <a:rPr lang="en-US" sz="900" dirty="0" smtClean="0">
                <a:latin typeface="Arial" pitchFamily="34" charset="0"/>
                <a:cs typeface="Arial" pitchFamily="34" charset="0"/>
              </a:rPr>
              <a:t>   --conducts activities that are regulated by </a:t>
            </a:r>
            <a:r>
              <a:rPr lang="en-US" sz="900" dirty="0" err="1" smtClean="0">
                <a:latin typeface="Arial" pitchFamily="34" charset="0"/>
                <a:cs typeface="Arial" pitchFamily="34" charset="0"/>
              </a:rPr>
              <a:t>DoD</a:t>
            </a:r>
            <a:endParaRPr lang="en-US" sz="900" dirty="0" smtClean="0">
              <a:latin typeface="Arial" pitchFamily="34" charset="0"/>
              <a:cs typeface="Arial" pitchFamily="34" charset="0"/>
            </a:endParaRPr>
          </a:p>
          <a:p>
            <a:pPr lvl="3">
              <a:lnSpc>
                <a:spcPct val="90000"/>
              </a:lnSpc>
              <a:buFont typeface="Arial" pitchFamily="34" charset="0"/>
              <a:buChar char="•"/>
              <a:defRPr/>
            </a:pPr>
            <a:r>
              <a:rPr lang="en-US" sz="900" dirty="0" smtClean="0">
                <a:latin typeface="Arial" pitchFamily="34" charset="0"/>
                <a:cs typeface="Arial" pitchFamily="34" charset="0"/>
              </a:rPr>
              <a:t>   -- has interests that may be affected by the performance of an employee’s official duties; or</a:t>
            </a:r>
          </a:p>
          <a:p>
            <a:pPr lvl="3">
              <a:lnSpc>
                <a:spcPct val="90000"/>
              </a:lnSpc>
              <a:buFont typeface="Arial" pitchFamily="34" charset="0"/>
              <a:buChar char="•"/>
              <a:defRPr/>
            </a:pPr>
            <a:r>
              <a:rPr lang="en-US" sz="900" dirty="0" smtClean="0">
                <a:latin typeface="Arial" pitchFamily="34" charset="0"/>
                <a:cs typeface="Arial" pitchFamily="34" charset="0"/>
              </a:rPr>
              <a:t>   -- is an organization, a majority of whose members fall under one of the above categories.</a:t>
            </a:r>
          </a:p>
          <a:p>
            <a:pPr lvl="3">
              <a:lnSpc>
                <a:spcPct val="90000"/>
              </a:lnSpc>
              <a:buFont typeface="Arial" pitchFamily="34" charset="0"/>
              <a:buChar char="•"/>
              <a:defRPr/>
            </a:pPr>
            <a:r>
              <a:rPr lang="en-US" sz="900" dirty="0" smtClean="0">
                <a:latin typeface="Arial" pitchFamily="34" charset="0"/>
                <a:cs typeface="Arial" pitchFamily="34" charset="0"/>
              </a:rPr>
              <a:t> Looking at the second category, how do you know if a gift is given because of an employee’s official position?  It is simple.  If the gift would not have been offered if the employee was not in a certain official position, then it was offered because of that official position.  A couple of examples will help clarify:</a:t>
            </a:r>
          </a:p>
          <a:p>
            <a:pPr lvl="2">
              <a:lnSpc>
                <a:spcPct val="90000"/>
              </a:lnSpc>
              <a:buFont typeface="Arial" pitchFamily="34" charset="0"/>
              <a:buChar char="•"/>
              <a:defRPr/>
            </a:pPr>
            <a:r>
              <a:rPr lang="en-US" sz="900" dirty="0" smtClean="0">
                <a:latin typeface="Arial" pitchFamily="34" charset="0"/>
                <a:cs typeface="Arial" pitchFamily="34" charset="0"/>
              </a:rPr>
              <a:t> If a local ice cream shop offers free ice cream to all Fort Smith military personnel, it is clear that the free ice cream is given because of their official position.  If you are not assigned to Fort Smith, you would not be offered the free ice cream.</a:t>
            </a:r>
          </a:p>
          <a:p>
            <a:pPr lvl="2">
              <a:lnSpc>
                <a:spcPct val="90000"/>
              </a:lnSpc>
              <a:buFont typeface="Arial" pitchFamily="34" charset="0"/>
              <a:buChar char="•"/>
              <a:defRPr/>
            </a:pPr>
            <a:r>
              <a:rPr lang="en-US" sz="900" dirty="0" smtClean="0">
                <a:latin typeface="Arial" pitchFamily="34" charset="0"/>
                <a:cs typeface="Arial" pitchFamily="34" charset="0"/>
              </a:rPr>
              <a:t> Another example: The ice cream shop now offers free ice cream to all personnel working in the Blue Building, and you just so happen to work there.  While many of the individuals working at the Blue Building are federal employees, there are also others from the private sector.  In this case, the gift of free ice cream is not offered to you because of your official position.   The ice cream is offered because you happen to work at the Blue Building. </a:t>
            </a:r>
          </a:p>
          <a:p>
            <a:pPr lvl="1">
              <a:lnSpc>
                <a:spcPct val="90000"/>
              </a:lnSpc>
              <a:buFont typeface="Arial" pitchFamily="34" charset="0"/>
              <a:buChar char="•"/>
              <a:defRPr/>
            </a:pPr>
            <a:r>
              <a:rPr lang="en-US" sz="900" dirty="0" smtClean="0">
                <a:latin typeface="Arial" pitchFamily="34" charset="0"/>
                <a:cs typeface="Arial" pitchFamily="34" charset="0"/>
              </a:rPr>
              <a:t> Gifts from Outside Sources also include indirect gifts – those gifts given to a parent, spouse, sibling, child or dependent relative because of that person’s relationship to the employee.  Such gifts are imputed to the employee.  So, a gift given to a commander’s spouse because of the commander’s official position would be a gift to the commander.</a:t>
            </a:r>
          </a:p>
          <a:p>
            <a:pPr>
              <a:lnSpc>
                <a:spcPct val="90000"/>
              </a:lnSpc>
              <a:defRPr/>
            </a:pPr>
            <a:endParaRPr lang="en-US" sz="900" dirty="0" smtClean="0">
              <a:latin typeface="Arial" pitchFamily="34" charset="0"/>
              <a:cs typeface="Arial" pitchFamily="34" charset="0"/>
            </a:endParaRPr>
          </a:p>
        </p:txBody>
      </p:sp>
    </p:spTree>
    <p:extLst>
      <p:ext uri="{BB962C8B-B14F-4D97-AF65-F5344CB8AC3E}">
        <p14:creationId xmlns:p14="http://schemas.microsoft.com/office/powerpoint/2010/main" val="5709368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spect="1" noChangeArrowheads="1" noTextEdit="1"/>
          </p:cNvSpPr>
          <p:nvPr>
            <p:ph type="sldImg"/>
          </p:nvPr>
        </p:nvSpPr>
        <p:spPr>
          <a:ln/>
        </p:spPr>
      </p:sp>
      <p:sp>
        <p:nvSpPr>
          <p:cNvPr id="182275" name="Rectangle 3"/>
          <p:cNvSpPr>
            <a:spLocks noGrp="1" noChangeArrowheads="1"/>
          </p:cNvSpPr>
          <p:nvPr>
            <p:ph type="body" idx="1"/>
          </p:nvPr>
        </p:nvSpPr>
        <p:spPr>
          <a:noFill/>
          <a:ln/>
        </p:spPr>
        <p:txBody>
          <a:bodyPr/>
          <a:lstStyle/>
          <a:p>
            <a:pPr>
              <a:buFontTx/>
              <a:buChar char="•"/>
            </a:pPr>
            <a:r>
              <a:rPr lang="en-US" b="1" dirty="0" smtClean="0">
                <a:latin typeface="Arial" pitchFamily="34" charset="0"/>
                <a:cs typeface="Arial" pitchFamily="34" charset="0"/>
              </a:rPr>
              <a:t> Instructor Comments:</a:t>
            </a:r>
          </a:p>
          <a:p>
            <a:pPr marL="630061" lvl="1">
              <a:buFontTx/>
              <a:buChar char="•"/>
            </a:pPr>
            <a:r>
              <a:rPr lang="en-US" b="1" dirty="0" smtClean="0">
                <a:latin typeface="Arial" pitchFamily="34" charset="0"/>
                <a:cs typeface="Arial" pitchFamily="34" charset="0"/>
              </a:rPr>
              <a:t> </a:t>
            </a:r>
            <a:r>
              <a:rPr lang="en-US" dirty="0" smtClean="0">
                <a:latin typeface="Arial" pitchFamily="34" charset="0"/>
                <a:cs typeface="Arial" pitchFamily="34" charset="0"/>
              </a:rPr>
              <a:t>When analyzing gifts from outside sources, there are 3 questions you must ask:</a:t>
            </a:r>
          </a:p>
          <a:p>
            <a:pPr marL="1088287" lvl="2">
              <a:buFontTx/>
              <a:buChar char="•"/>
            </a:pPr>
            <a:r>
              <a:rPr lang="en-US" dirty="0" smtClean="0">
                <a:latin typeface="Arial" pitchFamily="34" charset="0"/>
                <a:cs typeface="Arial" pitchFamily="34" charset="0"/>
              </a:rPr>
              <a:t> Is it a gift?  Are there any exclusions?  An excluded item is one that</a:t>
            </a:r>
            <a:r>
              <a:rPr lang="en-US" baseline="0" dirty="0" smtClean="0">
                <a:latin typeface="Arial" pitchFamily="34" charset="0"/>
                <a:cs typeface="Arial" pitchFamily="34" charset="0"/>
              </a:rPr>
              <a:t> otherwise meets the definition of a gift, but is not considered a gift under standards of ethical conduct gift rules.</a:t>
            </a:r>
            <a:endParaRPr lang="en-US" dirty="0" smtClean="0">
              <a:latin typeface="Arial" pitchFamily="34" charset="0"/>
              <a:cs typeface="Arial" pitchFamily="34" charset="0"/>
            </a:endParaRPr>
          </a:p>
          <a:p>
            <a:pPr marL="1088287" lvl="2">
              <a:buFontTx/>
              <a:buChar char="•"/>
            </a:pPr>
            <a:r>
              <a:rPr lang="en-US" dirty="0" smtClean="0">
                <a:latin typeface="Arial" pitchFamily="34" charset="0"/>
                <a:cs typeface="Arial" pitchFamily="34" charset="0"/>
              </a:rPr>
              <a:t> If it is a gift, are there any exceptions?</a:t>
            </a:r>
          </a:p>
          <a:p>
            <a:pPr marL="1088287" lvl="2">
              <a:buFontTx/>
              <a:buChar char="•"/>
            </a:pPr>
            <a:r>
              <a:rPr lang="en-US" dirty="0" smtClean="0">
                <a:latin typeface="Arial" pitchFamily="34" charset="0"/>
                <a:cs typeface="Arial" pitchFamily="34" charset="0"/>
              </a:rPr>
              <a:t> If it is a gift that is covered by an exception that would allow acceptance of the gift, would acceptance undermine Government integrity?</a:t>
            </a:r>
          </a:p>
        </p:txBody>
      </p:sp>
    </p:spTree>
    <p:extLst>
      <p:ext uri="{BB962C8B-B14F-4D97-AF65-F5344CB8AC3E}">
        <p14:creationId xmlns:p14="http://schemas.microsoft.com/office/powerpoint/2010/main" val="17675545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a:noFill/>
          <a:ln/>
        </p:spPr>
        <p:txBody>
          <a:bodyPr/>
          <a:lstStyle/>
          <a:p>
            <a:pPr>
              <a:buFontTx/>
              <a:buChar char="•"/>
            </a:pPr>
            <a:r>
              <a:rPr lang="en-US" b="1" dirty="0" smtClean="0">
                <a:latin typeface="Arial" pitchFamily="34" charset="0"/>
                <a:cs typeface="Arial" pitchFamily="34" charset="0"/>
              </a:rPr>
              <a:t> Instructor Comments:</a:t>
            </a:r>
          </a:p>
          <a:p>
            <a:pPr marL="630061" lvl="1">
              <a:buFontTx/>
              <a:buChar char="•"/>
            </a:pPr>
            <a:r>
              <a:rPr lang="en-US" b="1" dirty="0" smtClean="0">
                <a:latin typeface="Arial" pitchFamily="34" charset="0"/>
                <a:cs typeface="Arial" pitchFamily="34" charset="0"/>
              </a:rPr>
              <a:t> </a:t>
            </a:r>
            <a:r>
              <a:rPr lang="en-US" dirty="0" smtClean="0">
                <a:latin typeface="Arial" pitchFamily="34" charset="0"/>
                <a:cs typeface="Arial" pitchFamily="34" charset="0"/>
              </a:rPr>
              <a:t>You are already familiar with the first question, “Is it a gift?” – Recall that a gift is anything with monetary value.  However, there are certain things that have monetary value that are not considered gifts.  These exclusions include:</a:t>
            </a:r>
          </a:p>
          <a:p>
            <a:pPr marL="1088287" lvl="2">
              <a:buFontTx/>
              <a:buChar char="•"/>
            </a:pPr>
            <a:r>
              <a:rPr lang="en-US" dirty="0" smtClean="0">
                <a:latin typeface="Arial" pitchFamily="34" charset="0"/>
                <a:cs typeface="Arial" pitchFamily="34" charset="0"/>
              </a:rPr>
              <a:t> The refreshment rule: if it is not intended as a meal, it is not a gift and therefore you may partake (coffee, donuts, and other snacks).</a:t>
            </a:r>
          </a:p>
          <a:p>
            <a:pPr marL="1088287" lvl="2">
              <a:buFontTx/>
              <a:buChar char="•"/>
            </a:pPr>
            <a:r>
              <a:rPr lang="en-US" dirty="0" smtClean="0">
                <a:latin typeface="Arial" pitchFamily="34" charset="0"/>
                <a:cs typeface="Arial" pitchFamily="34" charset="0"/>
              </a:rPr>
              <a:t> Greeting cards, plaques, prizes in contests open to the public, public discounts, and gifts for which you pay the fair market value.</a:t>
            </a:r>
          </a:p>
          <a:p>
            <a:r>
              <a:rPr lang="en-US" dirty="0" smtClean="0"/>
              <a:t> </a:t>
            </a:r>
          </a:p>
        </p:txBody>
      </p:sp>
    </p:spTree>
    <p:extLst>
      <p:ext uri="{BB962C8B-B14F-4D97-AF65-F5344CB8AC3E}">
        <p14:creationId xmlns:p14="http://schemas.microsoft.com/office/powerpoint/2010/main" val="33349305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a:xfrm>
            <a:off x="680685" y="4342565"/>
            <a:ext cx="5628359" cy="4333014"/>
          </a:xfrm>
          <a:ln/>
        </p:spPr>
        <p:txBody>
          <a:bodyPr>
            <a:normAutofit fontScale="92500" lnSpcReduction="10000"/>
          </a:bodyPr>
          <a:lstStyle/>
          <a:p>
            <a:pPr>
              <a:buFont typeface="Arial" pitchFamily="34" charset="0"/>
              <a:buChar char="•"/>
              <a:defRPr/>
            </a:pPr>
            <a:r>
              <a:rPr lang="en-US" sz="900" b="1" dirty="0" smtClean="0">
                <a:latin typeface="Arial" pitchFamily="34" charset="0"/>
                <a:cs typeface="Arial" pitchFamily="34" charset="0"/>
              </a:rPr>
              <a:t> Instructor Comments:</a:t>
            </a:r>
          </a:p>
          <a:p>
            <a:pPr marL="458227">
              <a:buFont typeface="Arial" pitchFamily="34" charset="0"/>
              <a:buChar char="•"/>
              <a:defRPr/>
            </a:pPr>
            <a:r>
              <a:rPr lang="en-US" sz="900" dirty="0" smtClean="0">
                <a:latin typeface="Arial" pitchFamily="34" charset="0"/>
                <a:cs typeface="Arial" pitchFamily="34" charset="0"/>
              </a:rPr>
              <a:t> The second question that must be asked if you determine that you indeed have a gift on your hands is “is there an exception that will permit acceptance of the gift?”  Let’s talk about the common exceptions to the prohibitions on accepting gifts from outside sources and gifts offered because of your official position.  We will focus on three common exceptions: 1) the $20/$50 exception; 2) gifts based on a personal relationship; and 3) discounts and similar benefits, as well as a recent change in policy enacted by Secretary </a:t>
            </a:r>
            <a:r>
              <a:rPr lang="en-US" sz="900" dirty="0" err="1" smtClean="0">
                <a:latin typeface="Arial" pitchFamily="34" charset="0"/>
                <a:cs typeface="Arial" pitchFamily="34" charset="0"/>
              </a:rPr>
              <a:t>Hagel</a:t>
            </a:r>
            <a:r>
              <a:rPr lang="en-US" sz="900" dirty="0" smtClean="0">
                <a:latin typeface="Arial" pitchFamily="34" charset="0"/>
                <a:cs typeface="Arial" pitchFamily="34" charset="0"/>
              </a:rPr>
              <a:t>.</a:t>
            </a:r>
          </a:p>
          <a:p>
            <a:pPr lvl="1">
              <a:buFont typeface="Arial" pitchFamily="34" charset="0"/>
              <a:buChar char="•"/>
              <a:defRPr/>
            </a:pPr>
            <a:r>
              <a:rPr lang="en-US" sz="900" u="sng" dirty="0" smtClean="0">
                <a:latin typeface="Arial" pitchFamily="34" charset="0"/>
                <a:cs typeface="Arial" pitchFamily="34" charset="0"/>
              </a:rPr>
              <a:t> The $20/$50 Exception</a:t>
            </a:r>
            <a:r>
              <a:rPr lang="en-US" sz="900" dirty="0" smtClean="0">
                <a:latin typeface="Arial" pitchFamily="34" charset="0"/>
                <a:cs typeface="Arial" pitchFamily="34" charset="0"/>
              </a:rPr>
              <a:t>:  You may accept an unsolicited gift with a market value of $20 or less from a given source on a given occasion, so long as the total value of all gifts from that single source during a calendar year does not exceed $50.  Employees may not pay the differential over $20 to keep the value of the gift under $20 or under $50 in order to keep the gift (no “buy down” rule).</a:t>
            </a:r>
          </a:p>
          <a:p>
            <a:pPr lvl="1">
              <a:buFont typeface="Arial" pitchFamily="34" charset="0"/>
              <a:buChar char="•"/>
              <a:defRPr/>
            </a:pPr>
            <a:r>
              <a:rPr lang="en-US" sz="900" dirty="0" smtClean="0">
                <a:latin typeface="Arial" pitchFamily="34" charset="0"/>
                <a:cs typeface="Arial" pitchFamily="34" charset="0"/>
              </a:rPr>
              <a:t> So, if you are offered a gift that is worth $30, can you pay $10 and keep the gift?  No.  If the market value of the gift exceeds the $20 limit, you must either decline the gift, or, if you want to accept the gift, you must pay the full market value of $30.  But if you are offered gifts with an aggregate market value of more than $20, you may accept items adding up to $20 and decline the rest.  So, if you are offered three items, one with a market value of $5, another $15, and another $25.  You may keep the items for $5 and $15, but must decline the $25 gift.</a:t>
            </a:r>
          </a:p>
          <a:p>
            <a:pPr lvl="1">
              <a:buFont typeface="Arial" pitchFamily="34" charset="0"/>
              <a:buChar char="•"/>
              <a:defRPr/>
            </a:pPr>
            <a:r>
              <a:rPr lang="en-US" sz="900" u="sng" dirty="0" smtClean="0">
                <a:latin typeface="Arial" pitchFamily="34" charset="0"/>
                <a:cs typeface="Arial" pitchFamily="34" charset="0"/>
              </a:rPr>
              <a:t> Gifts Based on Personal Relationship</a:t>
            </a:r>
            <a:r>
              <a:rPr lang="en-US" sz="900" dirty="0" smtClean="0">
                <a:latin typeface="Arial" pitchFamily="34" charset="0"/>
                <a:cs typeface="Arial" pitchFamily="34" charset="0"/>
              </a:rPr>
              <a:t>.  You may accept a gift when it is clearly based on a personal relationship, not your official position.  Relevant factors to consider in making a determination include history of the relationship and whether family member or friend personally paid for the gift.  </a:t>
            </a:r>
          </a:p>
          <a:p>
            <a:pPr lvl="1">
              <a:buFont typeface="Arial" pitchFamily="34" charset="0"/>
              <a:buChar char="•"/>
              <a:defRPr/>
            </a:pPr>
            <a:r>
              <a:rPr lang="en-US" sz="900" u="sng" dirty="0" smtClean="0">
                <a:latin typeface="Arial" pitchFamily="34" charset="0"/>
                <a:cs typeface="Arial" pitchFamily="34" charset="0"/>
              </a:rPr>
              <a:t> Discounts and Similar Benefits.</a:t>
            </a:r>
            <a:r>
              <a:rPr lang="en-US" sz="900" dirty="0" smtClean="0">
                <a:latin typeface="Arial" pitchFamily="34" charset="0"/>
                <a:cs typeface="Arial" pitchFamily="34" charset="0"/>
              </a:rPr>
              <a:t>  You may accept commercial discounts available to the general public or to all Government or military personnel.  Would not apply to discounts limited to subgroups based on rank, position, or organization (i.e. “all officers” or “all members of XYZ unit”).</a:t>
            </a:r>
          </a:p>
          <a:p>
            <a:pPr lvl="1">
              <a:buFont typeface="Arial" pitchFamily="34" charset="0"/>
              <a:buChar char="•"/>
              <a:defRPr/>
            </a:pPr>
            <a:r>
              <a:rPr lang="en-US" sz="900" dirty="0" smtClean="0">
                <a:latin typeface="Arial" pitchFamily="34" charset="0"/>
                <a:cs typeface="Arial" pitchFamily="34" charset="0"/>
              </a:rPr>
              <a:t> </a:t>
            </a:r>
            <a:r>
              <a:rPr lang="en-US" sz="900" u="sng" dirty="0" smtClean="0">
                <a:latin typeface="Arial" pitchFamily="34" charset="0"/>
                <a:cs typeface="Arial" pitchFamily="34" charset="0"/>
              </a:rPr>
              <a:t>Waiver of Application of the Standards of Conduct Prohibition on the Acceptance of Gifts From Outside Sources for Enlisted Personnel, E-6 and Below, for the Limited Purpose of Gift Acceptance From Charitable and Veterans Service Tax-Exempt Organizations</a:t>
            </a:r>
            <a:r>
              <a:rPr lang="en-US" sz="900" dirty="0" smtClean="0">
                <a:latin typeface="Arial" pitchFamily="34" charset="0"/>
                <a:cs typeface="Arial" pitchFamily="34" charset="0"/>
              </a:rPr>
              <a:t>.  On 16 May 2013, Secretary </a:t>
            </a:r>
            <a:r>
              <a:rPr lang="en-US" sz="900" dirty="0" err="1" smtClean="0">
                <a:latin typeface="Arial" pitchFamily="34" charset="0"/>
                <a:cs typeface="Arial" pitchFamily="34" charset="0"/>
              </a:rPr>
              <a:t>Hagel</a:t>
            </a:r>
            <a:r>
              <a:rPr lang="en-US" sz="900" dirty="0" smtClean="0">
                <a:latin typeface="Arial" pitchFamily="34" charset="0"/>
                <a:cs typeface="Arial" pitchFamily="34" charset="0"/>
              </a:rPr>
              <a:t> waived JER provisions related to gifts (other than cash) from outside sources to enlisted personnel, E-6 and below, for the limited purpose of permitting them to accept gifts from charitable and veterans service tax-exempt organizations.  However, gifts intended to influence enlisted members in the performance of duties or to supplement salary are still prohibited by other provisions of the JER.</a:t>
            </a:r>
          </a:p>
          <a:p>
            <a:pPr lvl="1">
              <a:buFont typeface="Arial" pitchFamily="34" charset="0"/>
              <a:buChar char="•"/>
              <a:defRPr/>
            </a:pPr>
            <a:r>
              <a:rPr lang="en-US" sz="900" dirty="0" smtClean="0">
                <a:latin typeface="Arial" pitchFamily="34" charset="0"/>
                <a:cs typeface="Arial" pitchFamily="34" charset="0"/>
              </a:rPr>
              <a:t> NOTE: An unsolicited offer of free attendance or free food at a widely attended gathering (WAG) is also an exception to the general prohibition on accepting gifts from outside sources.  See slides 98-99 for further discussion of WAGs. </a:t>
            </a:r>
          </a:p>
          <a:p>
            <a:pPr eaLnBrk="1" hangingPunct="1">
              <a:defRPr/>
            </a:pPr>
            <a:r>
              <a:rPr lang="en-US" sz="900" u="sng" dirty="0" smtClean="0">
                <a:latin typeface="Arial" pitchFamily="34" charset="0"/>
              </a:rPr>
              <a:t>Background:</a:t>
            </a:r>
          </a:p>
          <a:p>
            <a:pPr>
              <a:buFont typeface="Arial" pitchFamily="34" charset="0"/>
              <a:buChar char="•"/>
              <a:defRPr/>
            </a:pPr>
            <a:r>
              <a:rPr lang="en-US" sz="900" dirty="0" smtClean="0">
                <a:latin typeface="Arial" pitchFamily="34" charset="0"/>
                <a:cs typeface="Arial" pitchFamily="34" charset="0"/>
              </a:rPr>
              <a:t> 5 CFR 2635.204</a:t>
            </a:r>
          </a:p>
          <a:p>
            <a:pPr>
              <a:buFont typeface="Arial" pitchFamily="34" charset="0"/>
              <a:buChar char="•"/>
              <a:defRPr/>
            </a:pPr>
            <a:r>
              <a:rPr lang="en-US" sz="900" dirty="0" smtClean="0">
                <a:latin typeface="Arial" pitchFamily="34" charset="0"/>
                <a:cs typeface="Arial" pitchFamily="34" charset="0"/>
              </a:rPr>
              <a:t> 5 CFR 2635.203(b)(4)</a:t>
            </a:r>
          </a:p>
        </p:txBody>
      </p:sp>
    </p:spTree>
    <p:extLst>
      <p:ext uri="{BB962C8B-B14F-4D97-AF65-F5344CB8AC3E}">
        <p14:creationId xmlns:p14="http://schemas.microsoft.com/office/powerpoint/2010/main" val="12058342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a:ln/>
        </p:spPr>
        <p:txBody>
          <a:bodyPr/>
          <a:lstStyle/>
          <a:p>
            <a:pPr>
              <a:buFont typeface="Arial" pitchFamily="34" charset="0"/>
              <a:buChar char="•"/>
              <a:defRPr/>
            </a:pPr>
            <a:r>
              <a:rPr lang="en-US" b="1" dirty="0" smtClean="0">
                <a:latin typeface="Arial" pitchFamily="34" charset="0"/>
                <a:cs typeface="Arial" pitchFamily="34" charset="0"/>
              </a:rPr>
              <a:t> Instructor Comments:</a:t>
            </a:r>
          </a:p>
          <a:p>
            <a:pPr marL="630061">
              <a:buFont typeface="Arial" pitchFamily="34" charset="0"/>
              <a:buChar char="•"/>
              <a:defRPr/>
            </a:pPr>
            <a:r>
              <a:rPr lang="en-US" b="1" dirty="0" smtClean="0">
                <a:latin typeface="Arial" pitchFamily="34" charset="0"/>
                <a:cs typeface="Arial" pitchFamily="34" charset="0"/>
              </a:rPr>
              <a:t> </a:t>
            </a:r>
            <a:r>
              <a:rPr lang="en-US" dirty="0" smtClean="0">
                <a:latin typeface="Arial" pitchFamily="34" charset="0"/>
                <a:cs typeface="Arial" pitchFamily="34" charset="0"/>
              </a:rPr>
              <a:t>Even if you may accept a gift, should you?  The final question you must ask when dealing with gifts from outside sources is “does the acceptance of the gift undermine Government integrity?”  It is an issue of appearances.  If a gift falls exceptions, one may accept the gift.  However, it is never inappropriate and often prudent to decline a gift offered by an outside source.</a:t>
            </a:r>
          </a:p>
          <a:p>
            <a:pPr marL="630061">
              <a:buFont typeface="Arial" pitchFamily="34" charset="0"/>
              <a:buChar char="•"/>
              <a:defRPr/>
            </a:pPr>
            <a:r>
              <a:rPr lang="en-US" dirty="0" smtClean="0">
                <a:latin typeface="Arial" pitchFamily="34" charset="0"/>
                <a:cs typeface="Arial" pitchFamily="34" charset="0"/>
              </a:rPr>
              <a:t> An employee cannot accept a gift if:</a:t>
            </a:r>
          </a:p>
          <a:p>
            <a:pPr>
              <a:defRPr/>
            </a:pPr>
            <a:r>
              <a:rPr lang="en-US" dirty="0" smtClean="0">
                <a:latin typeface="Arial" pitchFamily="34" charset="0"/>
                <a:cs typeface="Arial" pitchFamily="34" charset="0"/>
              </a:rPr>
              <a:t>	-- the gift is offered as a “quid quo pro” (bribe)</a:t>
            </a:r>
          </a:p>
          <a:p>
            <a:pPr>
              <a:defRPr/>
            </a:pPr>
            <a:r>
              <a:rPr lang="en-US" dirty="0" smtClean="0">
                <a:latin typeface="Arial" pitchFamily="34" charset="0"/>
                <a:cs typeface="Arial" pitchFamily="34" charset="0"/>
              </a:rPr>
              <a:t>	-- the gift is offered because of improper use of official position</a:t>
            </a:r>
          </a:p>
          <a:p>
            <a:pPr>
              <a:defRPr/>
            </a:pPr>
            <a:r>
              <a:rPr lang="en-US" dirty="0" smtClean="0">
                <a:latin typeface="Arial" pitchFamily="34" charset="0"/>
                <a:cs typeface="Arial" pitchFamily="34" charset="0"/>
              </a:rPr>
              <a:t>	-- acceptance would violate statutes (e.g. 18 USC 201(b) and 209)</a:t>
            </a:r>
          </a:p>
          <a:p>
            <a:pPr>
              <a:defRPr/>
            </a:pPr>
            <a:r>
              <a:rPr lang="en-US" dirty="0" smtClean="0">
                <a:latin typeface="Arial" pitchFamily="34" charset="0"/>
                <a:cs typeface="Arial" pitchFamily="34" charset="0"/>
              </a:rPr>
              <a:t>	-- too frequent in appearance (Does it appear that you are</a:t>
            </a:r>
            <a:r>
              <a:rPr lang="en-US" baseline="0" dirty="0" smtClean="0">
                <a:latin typeface="Arial" pitchFamily="34" charset="0"/>
                <a:cs typeface="Arial" pitchFamily="34" charset="0"/>
              </a:rPr>
              <a:t> f</a:t>
            </a:r>
            <a:r>
              <a:rPr lang="en-US" dirty="0" smtClean="0">
                <a:latin typeface="Arial" pitchFamily="34" charset="0"/>
                <a:cs typeface="Arial" pitchFamily="34" charset="0"/>
              </a:rPr>
              <a:t>requently accepting gifts from a particular source that may cause a</a:t>
            </a:r>
            <a:r>
              <a:rPr lang="en-US" baseline="0" dirty="0" smtClean="0">
                <a:latin typeface="Arial" pitchFamily="34" charset="0"/>
                <a:cs typeface="Arial" pitchFamily="34" charset="0"/>
              </a:rPr>
              <a:t> </a:t>
            </a:r>
            <a:r>
              <a:rPr lang="en-US" dirty="0" smtClean="0">
                <a:latin typeface="Arial" pitchFamily="34" charset="0"/>
                <a:cs typeface="Arial" pitchFamily="34" charset="0"/>
              </a:rPr>
              <a:t>reasonable person to conclude that you are using your public</a:t>
            </a:r>
            <a:r>
              <a:rPr lang="en-US" baseline="0" dirty="0" smtClean="0">
                <a:latin typeface="Arial" pitchFamily="34" charset="0"/>
                <a:cs typeface="Arial" pitchFamily="34" charset="0"/>
              </a:rPr>
              <a:t> </a:t>
            </a:r>
            <a:r>
              <a:rPr lang="en-US" dirty="0" smtClean="0">
                <a:latin typeface="Arial" pitchFamily="34" charset="0"/>
                <a:cs typeface="Arial" pitchFamily="34" charset="0"/>
              </a:rPr>
              <a:t>office for private gain).</a:t>
            </a:r>
          </a:p>
        </p:txBody>
      </p:sp>
    </p:spTree>
    <p:extLst>
      <p:ext uri="{BB962C8B-B14F-4D97-AF65-F5344CB8AC3E}">
        <p14:creationId xmlns:p14="http://schemas.microsoft.com/office/powerpoint/2010/main" val="715252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96315F3A-DA74-4D41-8959-644EEAF569D8}" type="slidenum">
              <a:rPr lang="en-US" smtClean="0"/>
              <a:pPr/>
              <a:t>3</a:t>
            </a:fld>
            <a:endParaRPr lang="en-US" smtClean="0"/>
          </a:p>
        </p:txBody>
      </p:sp>
      <p:sp>
        <p:nvSpPr>
          <p:cNvPr id="145411" name="Rectangle 2"/>
          <p:cNvSpPr>
            <a:spLocks noGrp="1" noRot="1" noChangeAspect="1" noChangeArrowheads="1" noTextEdit="1"/>
          </p:cNvSpPr>
          <p:nvPr>
            <p:ph type="sldImg"/>
          </p:nvPr>
        </p:nvSpPr>
        <p:spPr>
          <a:ln/>
        </p:spPr>
      </p:sp>
      <p:sp>
        <p:nvSpPr>
          <p:cNvPr id="145412"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Standards of Conduct, or ethics, has several main sources of law and regulation.  </a:t>
            </a:r>
          </a:p>
          <a:p>
            <a:pPr lvl="1" eaLnBrk="1" hangingPunct="1">
              <a:buFontTx/>
              <a:buChar char="•"/>
            </a:pPr>
            <a:r>
              <a:rPr lang="en-US" sz="900" dirty="0" smtClean="0">
                <a:latin typeface="Arial" pitchFamily="34" charset="0"/>
              </a:rPr>
              <a:t> This briefing focuses primarily on DoD 5500.7-R, the Joint Ethics Regulation. </a:t>
            </a:r>
          </a:p>
          <a:p>
            <a:pPr lvl="1" eaLnBrk="1" hangingPunct="1">
              <a:buFontTx/>
              <a:buChar char="•"/>
            </a:pPr>
            <a:r>
              <a:rPr lang="en-US" sz="900" dirty="0" smtClean="0">
                <a:latin typeface="Arial" pitchFamily="34" charset="0"/>
              </a:rPr>
              <a:t> The JER  applies to all of the services and DOD components.</a:t>
            </a:r>
          </a:p>
          <a:p>
            <a:pPr lvl="1" eaLnBrk="1" hangingPunct="1">
              <a:buFontTx/>
              <a:buChar char="•"/>
            </a:pPr>
            <a:r>
              <a:rPr lang="en-US" sz="900" dirty="0" smtClean="0">
                <a:latin typeface="Arial" pitchFamily="34" charset="0"/>
              </a:rPr>
              <a:t> Portions of the JER are punitive.  Any of the Rules that are printed in bold italics are the same as a General Order.  If you violate these provisions of the JER you can face up to two years in jail and a punitive discharge. </a:t>
            </a:r>
          </a:p>
          <a:p>
            <a:pPr eaLnBrk="1" hangingPunct="1"/>
            <a:endParaRPr lang="en-US" sz="900" u="sng" dirty="0" smtClean="0">
              <a:latin typeface="Arial" pitchFamily="34" charset="0"/>
            </a:endParaRPr>
          </a:p>
          <a:p>
            <a:pPr eaLnBrk="1" hangingPunct="1"/>
            <a:r>
              <a:rPr lang="en-US" sz="900" u="sng" dirty="0" smtClean="0">
                <a:latin typeface="Arial" pitchFamily="34" charset="0"/>
              </a:rPr>
              <a:t>Background:</a:t>
            </a:r>
          </a:p>
          <a:p>
            <a:pPr eaLnBrk="1" hangingPunct="1">
              <a:buClr>
                <a:srgbClr val="000000"/>
              </a:buClr>
              <a:buFontTx/>
              <a:buChar char="•"/>
            </a:pPr>
            <a:r>
              <a:rPr lang="en-US" sz="900" dirty="0" smtClean="0">
                <a:solidFill>
                  <a:srgbClr val="000000"/>
                </a:solidFill>
                <a:latin typeface="Arial" pitchFamily="34" charset="0"/>
              </a:rPr>
              <a:t> Standards of Ethical Conduct for Executive Branch Employees 5 C.F.R. Part 2635</a:t>
            </a:r>
          </a:p>
          <a:p>
            <a:pPr eaLnBrk="1" hangingPunct="1">
              <a:buClr>
                <a:srgbClr val="000000"/>
              </a:buClr>
              <a:buFontTx/>
              <a:buChar char="•"/>
            </a:pPr>
            <a:r>
              <a:rPr lang="en-US" sz="900" dirty="0" smtClean="0">
                <a:solidFill>
                  <a:srgbClr val="000000"/>
                </a:solidFill>
                <a:latin typeface="Arial" pitchFamily="34" charset="0"/>
              </a:rPr>
              <a:t> The Joint Ethics Regulation (JER), DoD 5500.07-R [Hereinafter “JER”]</a:t>
            </a:r>
          </a:p>
          <a:p>
            <a:pPr eaLnBrk="1" hangingPunct="1">
              <a:buClr>
                <a:srgbClr val="000000"/>
              </a:buClr>
              <a:buFontTx/>
              <a:buChar char="•"/>
            </a:pPr>
            <a:r>
              <a:rPr lang="en-US" sz="900" dirty="0" smtClean="0">
                <a:solidFill>
                  <a:srgbClr val="000000"/>
                </a:solidFill>
                <a:latin typeface="Arial" pitchFamily="34" charset="0"/>
              </a:rPr>
              <a:t> 18 United States Code Sections 203, 205, 207, 208</a:t>
            </a:r>
          </a:p>
          <a:p>
            <a:pPr eaLnBrk="1" hangingPunct="1">
              <a:buFontTx/>
              <a:buChar char="•"/>
            </a:pPr>
            <a:r>
              <a:rPr lang="en-US" sz="900" dirty="0" smtClean="0">
                <a:latin typeface="Arial" pitchFamily="34" charset="0"/>
              </a:rPr>
              <a:t> AR 210-22, Private Organizations of Department of the Army Installations</a:t>
            </a:r>
          </a:p>
          <a:p>
            <a:pPr eaLnBrk="1" hangingPunct="1">
              <a:buFontTx/>
              <a:buChar char="•"/>
            </a:pPr>
            <a:r>
              <a:rPr lang="en-US" sz="900" dirty="0" smtClean="0">
                <a:latin typeface="Arial" pitchFamily="34" charset="0"/>
              </a:rPr>
              <a:t> AR 608-1, Army Community Service Center</a:t>
            </a:r>
          </a:p>
          <a:p>
            <a:pPr eaLnBrk="1" hangingPunct="1">
              <a:buFontTx/>
              <a:buChar char="•"/>
            </a:pPr>
            <a:r>
              <a:rPr lang="en-US" sz="900" dirty="0" smtClean="0">
                <a:latin typeface="Arial" pitchFamily="34" charset="0"/>
              </a:rPr>
              <a:t> Executive Order 12674 (12 April 1989) </a:t>
            </a:r>
          </a:p>
          <a:p>
            <a:pPr eaLnBrk="1" hangingPunct="1">
              <a:buFontTx/>
              <a:buChar char="•"/>
            </a:pPr>
            <a:r>
              <a:rPr lang="en-US" sz="900" dirty="0" smtClean="0">
                <a:latin typeface="Arial" pitchFamily="34" charset="0"/>
              </a:rPr>
              <a:t> AR 600-20, Army Command Policy</a:t>
            </a:r>
          </a:p>
          <a:p>
            <a:pPr eaLnBrk="1" hangingPunct="1"/>
            <a:endParaRPr lang="en-US" sz="900" dirty="0" smtClean="0">
              <a:latin typeface="Arial" pitchFamily="34" charset="0"/>
            </a:endParaRPr>
          </a:p>
          <a:p>
            <a:pPr eaLnBrk="1" hangingPunct="1"/>
            <a:endParaRPr lang="en-US" sz="900" dirty="0" smtClean="0">
              <a:latin typeface="Arial" pitchFamily="34" charset="0"/>
            </a:endParaRPr>
          </a:p>
        </p:txBody>
      </p:sp>
    </p:spTree>
    <p:extLst>
      <p:ext uri="{BB962C8B-B14F-4D97-AF65-F5344CB8AC3E}">
        <p14:creationId xmlns:p14="http://schemas.microsoft.com/office/powerpoint/2010/main" val="191836720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a:xfrm>
            <a:off x="757022" y="4418974"/>
            <a:ext cx="5607684" cy="4183380"/>
          </a:xfrm>
          <a:ln/>
        </p:spPr>
        <p:txBody>
          <a:bodyPr/>
          <a:lstStyle/>
          <a:p>
            <a:pPr>
              <a:buFont typeface="Arial" pitchFamily="34" charset="0"/>
              <a:buChar char="•"/>
              <a:defRPr/>
            </a:pPr>
            <a:r>
              <a:rPr lang="en-US" b="1" dirty="0" smtClean="0">
                <a:latin typeface="Arial" pitchFamily="34" charset="0"/>
                <a:cs typeface="Arial" pitchFamily="34" charset="0"/>
              </a:rPr>
              <a:t> Instructor Comments:</a:t>
            </a:r>
          </a:p>
          <a:p>
            <a:pPr marL="630061">
              <a:buFont typeface="Arial" pitchFamily="34" charset="0"/>
              <a:buChar char="•"/>
              <a:defRPr/>
            </a:pPr>
            <a:r>
              <a:rPr lang="en-US" b="1" dirty="0" smtClean="0">
                <a:latin typeface="Arial" pitchFamily="34" charset="0"/>
                <a:cs typeface="Arial" pitchFamily="34" charset="0"/>
              </a:rPr>
              <a:t> </a:t>
            </a:r>
            <a:r>
              <a:rPr lang="en-US" dirty="0" smtClean="0">
                <a:latin typeface="Arial" pitchFamily="34" charset="0"/>
                <a:cs typeface="Arial" pitchFamily="34" charset="0"/>
              </a:rPr>
              <a:t>Handling Improper Gifts from Outside Sources:  When an employee cannot  accept a gift, the employee should:</a:t>
            </a:r>
          </a:p>
          <a:p>
            <a:pPr lvl="2">
              <a:buFont typeface="Arial" pitchFamily="34" charset="0"/>
              <a:buChar char="•"/>
              <a:defRPr/>
            </a:pPr>
            <a:r>
              <a:rPr lang="en-US" dirty="0" smtClean="0">
                <a:latin typeface="Arial" pitchFamily="34" charset="0"/>
                <a:cs typeface="Arial" pitchFamily="34" charset="0"/>
              </a:rPr>
              <a:t> Refuse the gift (if possible) or return the item and diplomatically explain the restrictions on acceptance of gifts by Federal employees.</a:t>
            </a:r>
          </a:p>
          <a:p>
            <a:pPr lvl="2">
              <a:buFont typeface="Arial" pitchFamily="34" charset="0"/>
              <a:buChar char="•"/>
              <a:defRPr/>
            </a:pPr>
            <a:r>
              <a:rPr lang="en-US" dirty="0" smtClean="0">
                <a:latin typeface="Arial" pitchFamily="34" charset="0"/>
                <a:cs typeface="Arial" pitchFamily="34" charset="0"/>
              </a:rPr>
              <a:t> Pay the donor the fair market value of the gift and keep a copy of the receipt/check for your records.</a:t>
            </a:r>
          </a:p>
          <a:p>
            <a:pPr lvl="2">
              <a:buFont typeface="Arial" pitchFamily="34" charset="0"/>
              <a:buChar char="•"/>
              <a:defRPr/>
            </a:pPr>
            <a:r>
              <a:rPr lang="en-US" dirty="0" smtClean="0">
                <a:latin typeface="Arial" pitchFamily="34" charset="0"/>
                <a:cs typeface="Arial" pitchFamily="34" charset="0"/>
              </a:rPr>
              <a:t> Perishable items may be donated to charity, shared within the office, or destroyed with the approval of the supervisor or ethics counselor.</a:t>
            </a:r>
          </a:p>
          <a:p>
            <a:pPr marL="229113" indent="-229113">
              <a:defRPr/>
            </a:pPr>
            <a:endParaRPr lang="en-US" b="1" dirty="0" smtClean="0">
              <a:latin typeface="Arial" pitchFamily="34" charset="0"/>
              <a:cs typeface="Arial" pitchFamily="34" charset="0"/>
            </a:endParaRPr>
          </a:p>
          <a:p>
            <a:pPr eaLnBrk="1" hangingPunct="1">
              <a:defRPr/>
            </a:pPr>
            <a:r>
              <a:rPr lang="en-US" u="sng" dirty="0" smtClean="0">
                <a:latin typeface="Arial" pitchFamily="34" charset="0"/>
              </a:rPr>
              <a:t>Background:</a:t>
            </a:r>
          </a:p>
          <a:p>
            <a:pPr>
              <a:buFont typeface="Arial" pitchFamily="34" charset="0"/>
              <a:buChar char="•"/>
              <a:defRPr/>
            </a:pPr>
            <a:r>
              <a:rPr lang="en-US" dirty="0" smtClean="0">
                <a:latin typeface="Arial" pitchFamily="34" charset="0"/>
                <a:cs typeface="Arial" pitchFamily="34" charset="0"/>
              </a:rPr>
              <a:t> 5 CFR 2635.205</a:t>
            </a:r>
          </a:p>
        </p:txBody>
      </p:sp>
    </p:spTree>
    <p:extLst>
      <p:ext uri="{BB962C8B-B14F-4D97-AF65-F5344CB8AC3E}">
        <p14:creationId xmlns:p14="http://schemas.microsoft.com/office/powerpoint/2010/main" val="198209872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Slide Image Placeholder 1"/>
          <p:cNvSpPr>
            <a:spLocks noGrp="1" noRot="1" noChangeAspect="1" noTextEdit="1"/>
          </p:cNvSpPr>
          <p:nvPr>
            <p:ph type="sldImg"/>
          </p:nvPr>
        </p:nvSpPr>
        <p:spPr>
          <a:xfrm>
            <a:off x="1211263" y="522288"/>
            <a:ext cx="4649787" cy="3486150"/>
          </a:xfrm>
          <a:ln/>
        </p:spPr>
      </p:sp>
      <p:sp>
        <p:nvSpPr>
          <p:cNvPr id="199683" name="Notes Placeholder 2"/>
          <p:cNvSpPr>
            <a:spLocks noGrp="1"/>
          </p:cNvSpPr>
          <p:nvPr>
            <p:ph type="body" idx="1"/>
          </p:nvPr>
        </p:nvSpPr>
        <p:spPr>
          <a:ln/>
        </p:spPr>
        <p:txBody>
          <a:bodyPr/>
          <a:lstStyle/>
          <a:p>
            <a:pPr>
              <a:lnSpc>
                <a:spcPct val="90000"/>
              </a:lnSpc>
              <a:buFont typeface="Arial" pitchFamily="34" charset="0"/>
              <a:buChar char="•"/>
              <a:defRPr/>
            </a:pPr>
            <a:r>
              <a:rPr lang="en-US" b="1" dirty="0" smtClean="0">
                <a:latin typeface="Arial" pitchFamily="34" charset="0"/>
                <a:cs typeface="Arial" pitchFamily="34" charset="0"/>
              </a:rPr>
              <a:t> Instructors Comments:</a:t>
            </a:r>
          </a:p>
          <a:p>
            <a:pPr marL="630061">
              <a:lnSpc>
                <a:spcPct val="90000"/>
              </a:lnSpc>
              <a:buFont typeface="Arial" pitchFamily="34" charset="0"/>
              <a:buChar char="•"/>
              <a:defRPr/>
            </a:pPr>
            <a:r>
              <a:rPr lang="en-US" u="sng" dirty="0" smtClean="0">
                <a:latin typeface="Arial" pitchFamily="34" charset="0"/>
                <a:cs typeface="Arial" pitchFamily="34" charset="0"/>
              </a:rPr>
              <a:t> General Rules</a:t>
            </a:r>
            <a:r>
              <a:rPr lang="en-US" dirty="0" smtClean="0">
                <a:latin typeface="Arial" pitchFamily="34" charset="0"/>
                <a:cs typeface="Arial" pitchFamily="34" charset="0"/>
              </a:rPr>
              <a:t>:  An employee shall not directly or indirectly:</a:t>
            </a:r>
          </a:p>
          <a:p>
            <a:pPr lvl="2">
              <a:lnSpc>
                <a:spcPct val="90000"/>
              </a:lnSpc>
              <a:buFont typeface="Arial" pitchFamily="34" charset="0"/>
              <a:buChar char="•"/>
              <a:defRPr/>
            </a:pPr>
            <a:r>
              <a:rPr lang="en-US" dirty="0" smtClean="0">
                <a:latin typeface="Arial" pitchFamily="34" charset="0"/>
                <a:cs typeface="Arial" pitchFamily="34" charset="0"/>
              </a:rPr>
              <a:t> Give a gift or make a donation toward a gift for an official superior or solicit a contribution from another employee for a gift to either his own official superior or that of another; or</a:t>
            </a:r>
          </a:p>
          <a:p>
            <a:pPr lvl="2">
              <a:lnSpc>
                <a:spcPct val="90000"/>
              </a:lnSpc>
              <a:buFont typeface="Arial" pitchFamily="34" charset="0"/>
              <a:buChar char="•"/>
              <a:defRPr/>
            </a:pPr>
            <a:r>
              <a:rPr lang="en-US" dirty="0" smtClean="0">
                <a:latin typeface="Arial" pitchFamily="34" charset="0"/>
                <a:cs typeface="Arial" pitchFamily="34" charset="0"/>
              </a:rPr>
              <a:t> Accept a gift from a lower-paid employee unless the donor and recipient are personal friends who are not in an official superior-subordinate relationship.</a:t>
            </a:r>
          </a:p>
          <a:p>
            <a:pPr lvl="2">
              <a:lnSpc>
                <a:spcPct val="90000"/>
              </a:lnSpc>
              <a:buFont typeface="Arial" pitchFamily="34" charset="0"/>
              <a:buChar char="•"/>
              <a:defRPr/>
            </a:pPr>
            <a:r>
              <a:rPr lang="en-US" dirty="0" smtClean="0">
                <a:latin typeface="Arial" pitchFamily="34" charset="0"/>
                <a:cs typeface="Arial" pitchFamily="34" charset="0"/>
              </a:rPr>
              <a:t> “Official superior” means any other employee, including but not limited to an immediate supervisor, whose official responsibilities include directing or evaluating the performance of the employee or any official superior of the employee, i.e., anyone in the employee’s chain of command.</a:t>
            </a:r>
          </a:p>
          <a:p>
            <a:pPr>
              <a:defRPr/>
            </a:pPr>
            <a:endParaRPr lang="en-US" b="1" dirty="0" smtClean="0">
              <a:latin typeface="Arial" pitchFamily="34" charset="0"/>
              <a:cs typeface="Arial" pitchFamily="34" charset="0"/>
            </a:endParaRPr>
          </a:p>
          <a:p>
            <a:pPr>
              <a:defRPr/>
            </a:pPr>
            <a:r>
              <a:rPr lang="en-US" u="sng" dirty="0" smtClean="0">
                <a:latin typeface="Arial" pitchFamily="34" charset="0"/>
                <a:cs typeface="Arial" pitchFamily="34" charset="0"/>
              </a:rPr>
              <a:t>Background:</a:t>
            </a:r>
          </a:p>
          <a:p>
            <a:pPr>
              <a:buFont typeface="Arial" pitchFamily="34" charset="0"/>
              <a:buChar char="•"/>
              <a:defRPr/>
            </a:pPr>
            <a:r>
              <a:rPr lang="en-US" dirty="0" smtClean="0">
                <a:latin typeface="Arial" pitchFamily="34" charset="0"/>
                <a:cs typeface="Arial" pitchFamily="34" charset="0"/>
              </a:rPr>
              <a:t> 5 CFR 2635.302a </a:t>
            </a:r>
          </a:p>
          <a:p>
            <a:pPr>
              <a:buFont typeface="Arial" pitchFamily="34" charset="0"/>
              <a:buChar char="•"/>
              <a:defRPr/>
            </a:pPr>
            <a:r>
              <a:rPr lang="en-US" dirty="0" smtClean="0">
                <a:latin typeface="Arial" pitchFamily="34" charset="0"/>
                <a:cs typeface="Arial" pitchFamily="34" charset="0"/>
              </a:rPr>
              <a:t> 5 CFR 2635.303d</a:t>
            </a:r>
          </a:p>
          <a:p>
            <a:pPr>
              <a:defRPr/>
            </a:pPr>
            <a:endParaRPr lang="en-US" dirty="0" smtClean="0"/>
          </a:p>
        </p:txBody>
      </p:sp>
      <p:sp>
        <p:nvSpPr>
          <p:cNvPr id="200708" name="Slide Number Placeholder 3"/>
          <p:cNvSpPr>
            <a:spLocks noGrp="1"/>
          </p:cNvSpPr>
          <p:nvPr>
            <p:ph type="sldNum" sz="quarter" idx="5"/>
          </p:nvPr>
        </p:nvSpPr>
        <p:spPr>
          <a:xfrm>
            <a:off x="3971184" y="8829989"/>
            <a:ext cx="3037628" cy="464820"/>
          </a:xfrm>
          <a:prstGeom prst="rect">
            <a:avLst/>
          </a:prstGeom>
          <a:noFill/>
        </p:spPr>
        <p:txBody>
          <a:bodyPr lIns="91645" tIns="45822" rIns="91645" bIns="45822"/>
          <a:lstStyle/>
          <a:p>
            <a:fld id="{F8EB90D8-59BE-4B64-92C9-B76D53B125FE}" type="slidenum">
              <a:rPr lang="en-US" smtClean="0"/>
              <a:pPr/>
              <a:t>31</a:t>
            </a:fld>
            <a:endParaRPr lang="en-US" smtClean="0"/>
          </a:p>
        </p:txBody>
      </p:sp>
    </p:spTree>
    <p:extLst>
      <p:ext uri="{BB962C8B-B14F-4D97-AF65-F5344CB8AC3E}">
        <p14:creationId xmlns:p14="http://schemas.microsoft.com/office/powerpoint/2010/main" val="8994559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defTabSz="914350" eaLnBrk="0" fontAlgn="base" hangingPunct="0">
              <a:spcBef>
                <a:spcPct val="30000"/>
              </a:spcBef>
              <a:spcAft>
                <a:spcPct val="0"/>
              </a:spcAft>
              <a:buFont typeface="Arial" pitchFamily="34" charset="0"/>
              <a:buChar char="•"/>
              <a:defRPr/>
            </a:pPr>
            <a:r>
              <a:rPr lang="en-US" b="1" dirty="0" smtClean="0">
                <a:latin typeface="Arial" pitchFamily="34" charset="0"/>
                <a:cs typeface="Arial" pitchFamily="34" charset="0"/>
              </a:rPr>
              <a:t> Instructor Comments:</a:t>
            </a:r>
          </a:p>
          <a:p>
            <a:r>
              <a:rPr lang="en-US" dirty="0" smtClean="0">
                <a:latin typeface="Times New Roman" pitchFamily="18" charset="0"/>
              </a:rPr>
              <a:t>Pursuant to the authority at section 8127 of P.L. 109-148, the FY 2006 Defense Appropriations Act,(reference (</a:t>
            </a:r>
            <a:r>
              <a:rPr lang="en-US" dirty="0" err="1" smtClean="0">
                <a:latin typeface="Times New Roman" pitchFamily="18" charset="0"/>
              </a:rPr>
              <a:t>dd</a:t>
            </a:r>
            <a:r>
              <a:rPr lang="en-US" dirty="0" smtClean="0">
                <a:latin typeface="Times New Roman" pitchFamily="18" charset="0"/>
              </a:rPr>
              <a:t>)), and notwithstanding 5 U.S.C. 7353 (reference (b)), 5 C.F.R. 2635 (reference (h)), and paragraph 1-300.b., above, covered DoD employees, and the family members of such employees, may accept unsolicited gifts from non-Federal entities subject to the following limitations:</a:t>
            </a:r>
          </a:p>
          <a:p>
            <a:r>
              <a:rPr lang="en-US" dirty="0" smtClean="0">
                <a:latin typeface="Times New Roman" pitchFamily="18" charset="0"/>
              </a:rPr>
              <a:t> </a:t>
            </a:r>
          </a:p>
          <a:p>
            <a:r>
              <a:rPr lang="en-US" dirty="0" smtClean="0">
                <a:latin typeface="Times New Roman" pitchFamily="18" charset="0"/>
              </a:rPr>
              <a:t>a.  This authority does not apply to gifts from foreign governments and their agents.</a:t>
            </a:r>
          </a:p>
          <a:p>
            <a:r>
              <a:rPr lang="en-US" dirty="0" smtClean="0">
                <a:latin typeface="Times New Roman" pitchFamily="18" charset="0"/>
              </a:rPr>
              <a:t>b.  This authority does not apply to gifts that</a:t>
            </a:r>
          </a:p>
          <a:p>
            <a:r>
              <a:rPr lang="en-US" dirty="0" smtClean="0">
                <a:latin typeface="Times New Roman" pitchFamily="18" charset="0"/>
              </a:rPr>
              <a:t> </a:t>
            </a:r>
          </a:p>
          <a:p>
            <a:r>
              <a:rPr lang="en-US" dirty="0" smtClean="0">
                <a:latin typeface="Times New Roman" pitchFamily="18" charset="0"/>
              </a:rPr>
              <a:t>	(1)	are accepted in return for being influenced in the performance of an official act;</a:t>
            </a:r>
          </a:p>
          <a:p>
            <a:r>
              <a:rPr lang="en-US" dirty="0" smtClean="0">
                <a:latin typeface="Times New Roman" pitchFamily="18" charset="0"/>
              </a:rPr>
              <a:t>	(2)	are solicited or coerced; or</a:t>
            </a:r>
          </a:p>
          <a:p>
            <a:r>
              <a:rPr lang="en-US" dirty="0" smtClean="0">
                <a:latin typeface="Times New Roman" pitchFamily="18" charset="0"/>
              </a:rPr>
              <a:t>	(3)	are accepted in violation of any other statute, including 18 U.S.C. sections 201(b) and 209, (reference (</a:t>
            </a:r>
            <a:r>
              <a:rPr lang="en-US" dirty="0" err="1" smtClean="0">
                <a:latin typeface="Times New Roman" pitchFamily="18" charset="0"/>
              </a:rPr>
              <a:t>i</a:t>
            </a:r>
            <a:r>
              <a:rPr lang="en-US" dirty="0" smtClean="0">
                <a:latin typeface="Times New Roman" pitchFamily="18" charset="0"/>
              </a:rPr>
              <a:t>)).</a:t>
            </a:r>
          </a:p>
          <a:p>
            <a:r>
              <a:rPr lang="en-US" dirty="0" smtClean="0">
                <a:latin typeface="Times New Roman" pitchFamily="18" charset="0"/>
              </a:rPr>
              <a:t> </a:t>
            </a:r>
          </a:p>
          <a:p>
            <a:r>
              <a:rPr lang="en-US" dirty="0" smtClean="0">
                <a:latin typeface="Times New Roman" pitchFamily="18" charset="0"/>
              </a:rPr>
              <a:t>c.  For gifts with an aggregate market value in excess of </a:t>
            </a:r>
            <a:r>
              <a:rPr lang="en-US" b="1" dirty="0" smtClean="0">
                <a:latin typeface="Times New Roman" pitchFamily="18" charset="0"/>
              </a:rPr>
              <a:t> </a:t>
            </a:r>
            <a:r>
              <a:rPr lang="en-US" dirty="0" smtClean="0">
                <a:latin typeface="Times New Roman" pitchFamily="18" charset="0"/>
              </a:rPr>
              <a:t>"minimal value,“ currently defined as $375 as adjusted by the General Services Administration in accordance with 41 C.F.R. 102-42.10 (reference (</a:t>
            </a:r>
            <a:r>
              <a:rPr lang="en-US" dirty="0" err="1" smtClean="0">
                <a:latin typeface="Times New Roman" pitchFamily="18" charset="0"/>
              </a:rPr>
              <a:t>ee</a:t>
            </a:r>
            <a:r>
              <a:rPr lang="en-US" dirty="0" smtClean="0">
                <a:latin typeface="Times New Roman" pitchFamily="18" charset="0"/>
              </a:rPr>
              <a:t>)), per source per occasion, or with an aggregate market value exceeding $1000 received from any one source under the authority of this subsection in a calendar year, an agency ethics official must make a written determination that:</a:t>
            </a:r>
          </a:p>
          <a:p>
            <a:r>
              <a:rPr lang="en-US" dirty="0" smtClean="0">
                <a:latin typeface="Times New Roman" pitchFamily="18" charset="0"/>
              </a:rPr>
              <a:t> </a:t>
            </a:r>
          </a:p>
          <a:p>
            <a:r>
              <a:rPr lang="en-US" dirty="0" smtClean="0">
                <a:latin typeface="Times New Roman" pitchFamily="18" charset="0"/>
              </a:rPr>
              <a:t>	(1)	The gift is not offered in a manner that specifically discriminates among covered DoD employees merely on the basis of type of official responsibility or of favoring those of higher rank or rate of pay; </a:t>
            </a:r>
          </a:p>
          <a:p>
            <a:r>
              <a:rPr lang="en-US" dirty="0" smtClean="0">
                <a:latin typeface="Times New Roman" pitchFamily="18" charset="0"/>
              </a:rPr>
              <a:t>	(2)	The donor does not have interests that may be affected substantially by the performance or nonperformance of the covered DoD employee’s official duties; and</a:t>
            </a:r>
          </a:p>
          <a:p>
            <a:r>
              <a:rPr lang="en-US" dirty="0" smtClean="0">
                <a:latin typeface="Times New Roman" pitchFamily="18" charset="0"/>
              </a:rPr>
              <a:t>	(3)	Acceptance would not cause a reasonable person with knowledge of the relevant facts to question the integrity of </a:t>
            </a:r>
            <a:r>
              <a:rPr lang="en-US" dirty="0" err="1" smtClean="0">
                <a:latin typeface="Times New Roman" pitchFamily="18" charset="0"/>
              </a:rPr>
              <a:t>DoD's</a:t>
            </a:r>
            <a:r>
              <a:rPr lang="en-US" dirty="0" smtClean="0">
                <a:latin typeface="Times New Roman" pitchFamily="18" charset="0"/>
              </a:rPr>
              <a:t> programs or operations.</a:t>
            </a:r>
          </a:p>
          <a:p>
            <a:r>
              <a:rPr lang="en-US" dirty="0" smtClean="0">
                <a:latin typeface="Times New Roman" pitchFamily="18" charset="0"/>
              </a:rPr>
              <a:t> </a:t>
            </a:r>
          </a:p>
          <a:p>
            <a:r>
              <a:rPr lang="en-US" dirty="0" smtClean="0">
                <a:latin typeface="Times New Roman" pitchFamily="18" charset="0"/>
              </a:rPr>
              <a:t>An agency ethics official may issue a blanket determination to cover all or any category of gifts or all or any group of DoD covered employees.</a:t>
            </a:r>
          </a:p>
          <a:p>
            <a:endParaRPr lang="en-US" dirty="0" smtClean="0">
              <a:latin typeface="Times New Roman" pitchFamily="18" charset="0"/>
            </a:endParaRPr>
          </a:p>
          <a:p>
            <a:pPr marL="229113" indent="-229113">
              <a:defRPr/>
            </a:pPr>
            <a:r>
              <a:rPr lang="en-US" u="sng" dirty="0" smtClean="0">
                <a:latin typeface="Arial" pitchFamily="34" charset="0"/>
                <a:cs typeface="Arial" pitchFamily="34" charset="0"/>
              </a:rPr>
              <a:t>Background:</a:t>
            </a:r>
          </a:p>
          <a:p>
            <a:pPr>
              <a:buFont typeface="Arial" pitchFamily="34" charset="0"/>
              <a:buChar char="•"/>
              <a:defRPr/>
            </a:pPr>
            <a:r>
              <a:rPr lang="en-US" dirty="0" smtClean="0">
                <a:latin typeface="Arial" pitchFamily="34" charset="0"/>
                <a:cs typeface="Arial" pitchFamily="34" charset="0"/>
              </a:rPr>
              <a:t> JER 3-401-406</a:t>
            </a:r>
          </a:p>
          <a:p>
            <a:endParaRPr lang="en-US" dirty="0">
              <a:latin typeface="Times New Roman" pitchFamily="18" charset="0"/>
            </a:endParaRPr>
          </a:p>
        </p:txBody>
      </p:sp>
      <p:sp>
        <p:nvSpPr>
          <p:cNvPr id="4" name="Slide Number Placeholder 3"/>
          <p:cNvSpPr>
            <a:spLocks noGrp="1"/>
          </p:cNvSpPr>
          <p:nvPr>
            <p:ph type="sldNum" sz="quarter" idx="10"/>
          </p:nvPr>
        </p:nvSpPr>
        <p:spPr>
          <a:xfrm>
            <a:off x="3971184" y="8829989"/>
            <a:ext cx="3037628" cy="464820"/>
          </a:xfrm>
          <a:prstGeom prst="rect">
            <a:avLst/>
          </a:prstGeom>
        </p:spPr>
        <p:txBody>
          <a:bodyPr lIns="91645" tIns="45822" rIns="91645" bIns="45822"/>
          <a:lstStyle/>
          <a:p>
            <a:pPr>
              <a:defRPr/>
            </a:pPr>
            <a:fld id="{281B08DB-4F4B-4824-BC07-C5E0E17B3744}" type="slidenum">
              <a:rPr lang="en-US" smtClean="0"/>
              <a:pPr>
                <a:defRPr/>
              </a:pPr>
              <a:t>32</a:t>
            </a:fld>
            <a:endParaRPr lang="en-US" dirty="0"/>
          </a:p>
        </p:txBody>
      </p:sp>
    </p:spTree>
    <p:extLst>
      <p:ext uri="{BB962C8B-B14F-4D97-AF65-F5344CB8AC3E}">
        <p14:creationId xmlns:p14="http://schemas.microsoft.com/office/powerpoint/2010/main" val="242544808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A5094F2A-F198-4571-BDA3-3CE9138F8B63}" type="slidenum">
              <a:rPr lang="en-US" smtClean="0"/>
              <a:pPr/>
              <a:t>33</a:t>
            </a:fld>
            <a:endParaRPr lang="en-US" smtClean="0"/>
          </a:p>
        </p:txBody>
      </p:sp>
      <p:sp>
        <p:nvSpPr>
          <p:cNvPr id="211971" name="Rectangle 2"/>
          <p:cNvSpPr>
            <a:spLocks noGrp="1" noRot="1" noChangeAspect="1" noChangeArrowheads="1" noTextEdit="1"/>
          </p:cNvSpPr>
          <p:nvPr>
            <p:ph type="sldImg"/>
          </p:nvPr>
        </p:nvSpPr>
        <p:spPr>
          <a:ln/>
        </p:spPr>
      </p:sp>
      <p:sp>
        <p:nvSpPr>
          <p:cNvPr id="211972" name="Rectangle 3"/>
          <p:cNvSpPr>
            <a:spLocks noGrp="1" noChangeArrowheads="1"/>
          </p:cNvSpPr>
          <p:nvPr>
            <p:ph type="body" idx="1"/>
          </p:nvPr>
        </p:nvSpPr>
        <p:spPr>
          <a:xfrm>
            <a:off x="604345" y="4418974"/>
            <a:ext cx="5607684" cy="4183380"/>
          </a:xfrm>
          <a:noFill/>
          <a:ln/>
        </p:spPr>
        <p:txBody>
          <a:bodyPr/>
          <a:lstStyle/>
          <a:p>
            <a:pPr eaLnBrk="1" hangingPunct="1">
              <a:buFontTx/>
              <a:buChar char="•"/>
            </a:pPr>
            <a:r>
              <a:rPr lang="en-US" b="1" dirty="0" smtClean="0">
                <a:latin typeface="Arial" pitchFamily="34" charset="0"/>
              </a:rPr>
              <a:t> </a:t>
            </a:r>
            <a:r>
              <a:rPr lang="en-US" sz="900" b="1" dirty="0" smtClean="0">
                <a:latin typeface="Arial" pitchFamily="34" charset="0"/>
              </a:rPr>
              <a:t>Instructor Comments:</a:t>
            </a:r>
          </a:p>
          <a:p>
            <a:pPr lvl="1" eaLnBrk="1" hangingPunct="1">
              <a:buFontTx/>
              <a:buChar char="•"/>
            </a:pPr>
            <a:r>
              <a:rPr lang="en-US" sz="900" dirty="0" smtClean="0">
                <a:latin typeface="Arial" pitchFamily="34" charset="0"/>
              </a:rPr>
              <a:t> Let’s talk a little about Family Readiness Groups.  The Army recently issued a new appendix to AR 608-1 that specifically addresses the status, support, and operation of FRGs. </a:t>
            </a:r>
          </a:p>
          <a:p>
            <a:pPr lvl="1" eaLnBrk="1" hangingPunct="1">
              <a:buFontTx/>
              <a:buChar char="•"/>
            </a:pPr>
            <a:r>
              <a:rPr lang="en-US" sz="900" dirty="0" smtClean="0">
                <a:latin typeface="Arial" pitchFamily="34" charset="0"/>
              </a:rPr>
              <a:t> AR 608-1, App. J states: </a:t>
            </a:r>
          </a:p>
          <a:p>
            <a:pPr lvl="1" eaLnBrk="1" hangingPunct="1"/>
            <a:r>
              <a:rPr lang="en-US" sz="900" i="1" dirty="0" smtClean="0">
                <a:latin typeface="Arial" pitchFamily="34" charset="0"/>
              </a:rPr>
              <a:t>a.</a:t>
            </a:r>
            <a:r>
              <a:rPr lang="en-US" sz="900" dirty="0" smtClean="0">
                <a:latin typeface="Arial" pitchFamily="34" charset="0"/>
              </a:rPr>
              <a:t> The FRG is a unit commander's program formed in accordance with </a:t>
            </a:r>
            <a:r>
              <a:rPr lang="en-US" sz="900" dirty="0" smtClean="0">
                <a:latin typeface="Arial" pitchFamily="34" charset="0"/>
                <a:hlinkClick r:id="rId3"/>
              </a:rPr>
              <a:t>AR 600-20 </a:t>
            </a:r>
            <a:r>
              <a:rPr lang="en-US" sz="900" dirty="0" smtClean="0">
                <a:latin typeface="Arial" pitchFamily="34" charset="0"/>
              </a:rPr>
              <a:t>. Normally FRGs will be established at the company level, with battalion and brigade levels playing an important advisory role.  FRGs are not a morale, welfare, and recreation program; a NAFI; a private organization; or a nonprofit organization. </a:t>
            </a:r>
            <a:endParaRPr lang="en-US" sz="900" i="1" dirty="0" smtClean="0">
              <a:latin typeface="Arial" pitchFamily="34" charset="0"/>
            </a:endParaRPr>
          </a:p>
          <a:p>
            <a:pPr lvl="1" eaLnBrk="1" hangingPunct="1"/>
            <a:r>
              <a:rPr lang="en-US" sz="900" i="1" dirty="0" smtClean="0">
                <a:latin typeface="Arial" pitchFamily="34" charset="0"/>
              </a:rPr>
              <a:t>b.</a:t>
            </a:r>
            <a:r>
              <a:rPr lang="en-US" sz="900" dirty="0" smtClean="0">
                <a:latin typeface="Arial" pitchFamily="34" charset="0"/>
              </a:rPr>
              <a:t> An FRG is a command-sponsored organization of Soldiers, civilian employees, family members (immediate and extended) and volunteers belonging to a unit.  FRGs will provide mutual support and assistance, and a network of communications among the family members, the chain of command, and community resources.  FRGs will assist unit commanders in meeting military and personal deployment preparedness and enhance the family readiness of the unit's Soldiers and families.  They will also provide feedback to the command on the state of the unit "family." </a:t>
            </a:r>
            <a:endParaRPr lang="en-US" sz="900" i="1" dirty="0" smtClean="0">
              <a:latin typeface="Arial" pitchFamily="34" charset="0"/>
            </a:endParaRPr>
          </a:p>
          <a:p>
            <a:pPr lvl="1" eaLnBrk="1" hangingPunct="1"/>
            <a:r>
              <a:rPr lang="en-US" sz="900" i="1" dirty="0" smtClean="0">
                <a:latin typeface="Arial" pitchFamily="34" charset="0"/>
              </a:rPr>
              <a:t>c.</a:t>
            </a:r>
            <a:r>
              <a:rPr lang="en-US" sz="900" dirty="0" smtClean="0">
                <a:latin typeface="Arial" pitchFamily="34" charset="0"/>
              </a:rPr>
              <a:t> Family readiness is the mutual reinforcement and support provided by the unit to Soldiers, civilian employees, and family members, both immediate and extended. </a:t>
            </a:r>
          </a:p>
          <a:p>
            <a:pPr eaLnBrk="1" hangingPunct="1"/>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AR 608-1, Army Community Service Center, Appendix J</a:t>
            </a:r>
          </a:p>
        </p:txBody>
      </p:sp>
    </p:spTree>
    <p:extLst>
      <p:ext uri="{BB962C8B-B14F-4D97-AF65-F5344CB8AC3E}">
        <p14:creationId xmlns:p14="http://schemas.microsoft.com/office/powerpoint/2010/main" val="39165667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2BAC20E0-9619-4439-9354-7457258C9D9D}" type="slidenum">
              <a:rPr lang="en-US" smtClean="0"/>
              <a:pPr/>
              <a:t>34</a:t>
            </a:fld>
            <a:endParaRPr lang="en-US" smtClean="0"/>
          </a:p>
        </p:txBody>
      </p:sp>
      <p:sp>
        <p:nvSpPr>
          <p:cNvPr id="212995" name="Rectangle 2"/>
          <p:cNvSpPr>
            <a:spLocks noGrp="1" noRot="1" noChangeAspect="1" noChangeArrowheads="1" noTextEdit="1"/>
          </p:cNvSpPr>
          <p:nvPr>
            <p:ph type="sldImg"/>
          </p:nvPr>
        </p:nvSpPr>
        <p:spPr>
          <a:ln/>
        </p:spPr>
      </p:sp>
      <p:sp>
        <p:nvSpPr>
          <p:cNvPr id="212996" name="Rectangle 3"/>
          <p:cNvSpPr>
            <a:spLocks noGrp="1" noChangeArrowheads="1"/>
          </p:cNvSpPr>
          <p:nvPr>
            <p:ph type="body" idx="1"/>
          </p:nvPr>
        </p:nvSpPr>
        <p:spPr>
          <a:noFill/>
          <a:ln/>
        </p:spPr>
        <p:txBody>
          <a:bodyPr/>
          <a:lstStyle/>
          <a:p>
            <a:pPr eaLnBrk="1" hangingPunct="1">
              <a:lnSpc>
                <a:spcPct val="90000"/>
              </a:lnSpc>
              <a:buFontTx/>
              <a:buChar char="•"/>
            </a:pPr>
            <a:r>
              <a:rPr lang="en-US" sz="900" b="1" dirty="0" smtClean="0">
                <a:latin typeface="Arial" pitchFamily="34" charset="0"/>
              </a:rPr>
              <a:t> Instructor Comments:</a:t>
            </a:r>
          </a:p>
          <a:p>
            <a:pPr lvl="1" eaLnBrk="1" hangingPunct="1">
              <a:lnSpc>
                <a:spcPct val="90000"/>
              </a:lnSpc>
              <a:buFontTx/>
              <a:buChar char="•"/>
            </a:pPr>
            <a:r>
              <a:rPr lang="en-US" sz="900" dirty="0" smtClean="0">
                <a:latin typeface="Arial" pitchFamily="34" charset="0"/>
              </a:rPr>
              <a:t> The JER (Standards of Conduct/Ethics) applies to the operation of FRGs.   “FRGs are official DA programs established pursuant to AR 600-20.  FRG mission activities and appropriated fund expenditures are subject to DoD 5500.07-R (JER), DoD 7000.14-R, 31 USC 341, and all other applicable statutory and regulatory restraints on official activities, use of appropriated funds, and fundraising.”  </a:t>
            </a:r>
          </a:p>
          <a:p>
            <a:pPr lvl="1" eaLnBrk="1" hangingPunct="1">
              <a:lnSpc>
                <a:spcPct val="90000"/>
              </a:lnSpc>
              <a:buFontTx/>
              <a:buChar char="•"/>
            </a:pPr>
            <a:r>
              <a:rPr lang="en-US" sz="900" dirty="0" smtClean="0">
                <a:latin typeface="Arial" pitchFamily="34" charset="0"/>
              </a:rPr>
              <a:t> Due to the ever-present nature of the FRG, at all levels of command, all personnel should be aware of the restrictions that apply to FRGs.  “FRGs will be established at the company level, with battalion and brigade levels playing an important advisory role.  FRGs are not a MWR program, a Non-appropriated Fund Activity; a private organization; or a nonprofit organization.” AR 608-1, app. J-1a.</a:t>
            </a:r>
          </a:p>
          <a:p>
            <a:pPr lvl="1" eaLnBrk="1" hangingPunct="1">
              <a:lnSpc>
                <a:spcPct val="90000"/>
              </a:lnSpc>
              <a:buFontTx/>
              <a:buChar char="•"/>
            </a:pPr>
            <a:r>
              <a:rPr lang="en-US" sz="900" dirty="0" smtClean="0">
                <a:latin typeface="Arial" pitchFamily="34" charset="0"/>
              </a:rPr>
              <a:t> “An FRG is a command sponsored organization of Soldiers, civilian employees, family members and volunteers belonging to a unit.  FRGs will provide mutual support and assistance, and a network of communications among the family members, the chain of command, and community resources.”  AR 608-1, app. J-1b.</a:t>
            </a:r>
          </a:p>
          <a:p>
            <a:pPr lvl="1" eaLnBrk="1" hangingPunct="1">
              <a:lnSpc>
                <a:spcPct val="90000"/>
              </a:lnSpc>
              <a:buFontTx/>
              <a:buChar char="•"/>
            </a:pPr>
            <a:r>
              <a:rPr lang="en-US" sz="900" dirty="0" smtClean="0">
                <a:latin typeface="Arial" pitchFamily="34" charset="0"/>
              </a:rPr>
              <a:t> AR 608-1, app. J-2:  The FRG mission is to-</a:t>
            </a:r>
          </a:p>
          <a:p>
            <a:pPr lvl="1" eaLnBrk="1" hangingPunct="1">
              <a:lnSpc>
                <a:spcPct val="90000"/>
              </a:lnSpc>
            </a:pPr>
            <a:r>
              <a:rPr lang="en-US" sz="900" dirty="0" smtClean="0">
                <a:latin typeface="Arial" pitchFamily="34" charset="0"/>
              </a:rPr>
              <a:t>(a) Act as an extension of the unit in providing accurate command information.</a:t>
            </a:r>
          </a:p>
          <a:p>
            <a:pPr lvl="1" eaLnBrk="1" hangingPunct="1">
              <a:lnSpc>
                <a:spcPct val="90000"/>
              </a:lnSpc>
            </a:pPr>
            <a:r>
              <a:rPr lang="en-US" sz="900" dirty="0" smtClean="0">
                <a:latin typeface="Arial" pitchFamily="34" charset="0"/>
              </a:rPr>
              <a:t>(b) Provide mutual support between the command and the FRG membership.</a:t>
            </a:r>
          </a:p>
          <a:p>
            <a:pPr lvl="1" eaLnBrk="1" hangingPunct="1">
              <a:lnSpc>
                <a:spcPct val="90000"/>
              </a:lnSpc>
            </a:pPr>
            <a:r>
              <a:rPr lang="en-US" sz="900" dirty="0" smtClean="0">
                <a:latin typeface="Arial" pitchFamily="34" charset="0"/>
              </a:rPr>
              <a:t>(c) Advocate more efficient use of available community resources.</a:t>
            </a:r>
          </a:p>
          <a:p>
            <a:pPr lvl="1" eaLnBrk="1" hangingPunct="1">
              <a:lnSpc>
                <a:spcPct val="90000"/>
              </a:lnSpc>
            </a:pPr>
            <a:r>
              <a:rPr lang="en-US" sz="900" dirty="0" smtClean="0">
                <a:latin typeface="Arial" pitchFamily="34" charset="0"/>
              </a:rPr>
              <a:t>(d) Help families solve problems at the lowest level.</a:t>
            </a:r>
          </a:p>
          <a:p>
            <a:pPr eaLnBrk="1" hangingPunct="1">
              <a:lnSpc>
                <a:spcPct val="90000"/>
              </a:lnSpc>
            </a:pPr>
            <a:endParaRPr lang="en-US" sz="900" dirty="0" smtClean="0">
              <a:latin typeface="Arial" pitchFamily="34" charset="0"/>
            </a:endParaRPr>
          </a:p>
          <a:p>
            <a:pPr eaLnBrk="1" hangingPunct="1">
              <a:lnSpc>
                <a:spcPct val="90000"/>
              </a:lnSpc>
            </a:pPr>
            <a:r>
              <a:rPr lang="en-US" sz="900" u="sng" dirty="0" smtClean="0">
                <a:latin typeface="Arial" pitchFamily="34" charset="0"/>
              </a:rPr>
              <a:t>Background:</a:t>
            </a:r>
          </a:p>
          <a:p>
            <a:pPr eaLnBrk="1" hangingPunct="1">
              <a:lnSpc>
                <a:spcPct val="90000"/>
              </a:lnSpc>
              <a:buFontTx/>
              <a:buChar char="•"/>
            </a:pPr>
            <a:r>
              <a:rPr lang="en-US" sz="900" dirty="0" smtClean="0">
                <a:latin typeface="Arial" pitchFamily="34" charset="0"/>
              </a:rPr>
              <a:t> AR 608-1, Army Community Service Center, Appendix J</a:t>
            </a:r>
          </a:p>
          <a:p>
            <a:pPr eaLnBrk="1" hangingPunct="1">
              <a:lnSpc>
                <a:spcPct val="90000"/>
              </a:lnSpc>
            </a:pPr>
            <a:endParaRPr lang="en-US" sz="900" dirty="0" smtClean="0">
              <a:latin typeface="Arial" pitchFamily="34" charset="0"/>
            </a:endParaRPr>
          </a:p>
        </p:txBody>
      </p:sp>
    </p:spTree>
    <p:extLst>
      <p:ext uri="{BB962C8B-B14F-4D97-AF65-F5344CB8AC3E}">
        <p14:creationId xmlns:p14="http://schemas.microsoft.com/office/powerpoint/2010/main" val="224502153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C86465F5-FBFE-4734-94D9-D2D6B2BC69A3}" type="slidenum">
              <a:rPr lang="en-US" smtClean="0"/>
              <a:pPr/>
              <a:t>35</a:t>
            </a:fld>
            <a:endParaRPr lang="en-US" smtClean="0"/>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xfrm>
            <a:off x="701359" y="4361667"/>
            <a:ext cx="5607684" cy="4183380"/>
          </a:xfrm>
          <a:noFill/>
          <a:ln/>
        </p:spPr>
        <p:txBody>
          <a:bodyPr/>
          <a:lstStyle/>
          <a:p>
            <a:pPr>
              <a:lnSpc>
                <a:spcPct val="80000"/>
              </a:lnSpc>
              <a:buFontTx/>
              <a:buChar char="•"/>
              <a:tabLst>
                <a:tab pos="114557" algn="l"/>
                <a:tab pos="458227" algn="l"/>
              </a:tabLst>
            </a:pPr>
            <a:r>
              <a:rPr lang="en-US" b="1" dirty="0" smtClean="0">
                <a:latin typeface="Arial" pitchFamily="34" charset="0"/>
              </a:rPr>
              <a:t> </a:t>
            </a:r>
            <a:r>
              <a:rPr lang="en-US" sz="900" b="1" dirty="0" smtClean="0">
                <a:latin typeface="Arial" pitchFamily="34" charset="0"/>
              </a:rPr>
              <a:t>Instructor Comments:</a:t>
            </a:r>
          </a:p>
          <a:p>
            <a:pPr lvl="1">
              <a:lnSpc>
                <a:spcPct val="80000"/>
              </a:lnSpc>
              <a:buFontTx/>
              <a:buChar char="•"/>
              <a:tabLst>
                <a:tab pos="114557" algn="l"/>
                <a:tab pos="458227" algn="l"/>
              </a:tabLst>
            </a:pPr>
            <a:r>
              <a:rPr lang="en-US" sz="900" dirty="0" smtClean="0">
                <a:latin typeface="Arial" pitchFamily="34" charset="0"/>
              </a:rPr>
              <a:t> Because FRGs are now considered “Official DA Programs,” a command may use appropriated funds to support specified FRG activities.  “FRG mission-essential activities are supported using the unit’s appropriated funds”  AR 608-1, app. J-3.</a:t>
            </a:r>
          </a:p>
          <a:p>
            <a:pPr lvl="1">
              <a:buFontTx/>
              <a:buChar char="•"/>
              <a:tabLst>
                <a:tab pos="114557" algn="l"/>
                <a:tab pos="458227" algn="l"/>
              </a:tabLst>
            </a:pPr>
            <a:r>
              <a:rPr lang="en-US" sz="900" dirty="0" smtClean="0">
                <a:latin typeface="Arial" pitchFamily="34" charset="0"/>
              </a:rPr>
              <a:t> Additionally, AR 608-1 provides that FRGs may, under certain circumstances, use</a:t>
            </a:r>
          </a:p>
          <a:p>
            <a:pPr lvl="1">
              <a:tabLst>
                <a:tab pos="114557" algn="l"/>
                <a:tab pos="458227" algn="l"/>
              </a:tabLst>
            </a:pPr>
            <a:r>
              <a:rPr lang="en-US" sz="900" dirty="0" smtClean="0">
                <a:latin typeface="Arial" pitchFamily="34" charset="0"/>
              </a:rPr>
              <a:t>(a) Government office space and equipment.</a:t>
            </a:r>
          </a:p>
          <a:p>
            <a:pPr lvl="1">
              <a:tabLst>
                <a:tab pos="114557" algn="l"/>
                <a:tab pos="458227" algn="l"/>
              </a:tabLst>
            </a:pPr>
            <a:r>
              <a:rPr lang="en-US" sz="900" dirty="0" smtClean="0">
                <a:latin typeface="Arial" pitchFamily="34" charset="0"/>
              </a:rPr>
              <a:t>(b) Paper and printing</a:t>
            </a:r>
          </a:p>
          <a:p>
            <a:pPr lvl="1">
              <a:tabLst>
                <a:tab pos="114557" algn="l"/>
                <a:tab pos="458227" algn="l"/>
              </a:tabLst>
            </a:pPr>
            <a:r>
              <a:rPr lang="en-US" sz="900" dirty="0" smtClean="0">
                <a:latin typeface="Arial" pitchFamily="34" charset="0"/>
              </a:rPr>
              <a:t>(c) Army and installation post offices and official mail. </a:t>
            </a:r>
          </a:p>
          <a:p>
            <a:pPr lvl="1">
              <a:tabLst>
                <a:tab pos="114557" algn="l"/>
                <a:tab pos="458227" algn="l"/>
              </a:tabLst>
            </a:pPr>
            <a:r>
              <a:rPr lang="en-US" sz="900" dirty="0" smtClean="0">
                <a:latin typeface="Arial" pitchFamily="34" charset="0"/>
              </a:rPr>
              <a:t>(d) Government vehicles.</a:t>
            </a:r>
          </a:p>
          <a:p>
            <a:pPr lvl="1">
              <a:tabLst>
                <a:tab pos="114557" algn="l"/>
                <a:tab pos="458227" algn="l"/>
              </a:tabLst>
            </a:pPr>
            <a:r>
              <a:rPr lang="en-US" sz="900" dirty="0" smtClean="0">
                <a:latin typeface="Arial" pitchFamily="34" charset="0"/>
              </a:rPr>
              <a:t>(e) Child care.</a:t>
            </a:r>
          </a:p>
          <a:p>
            <a:pPr lvl="1">
              <a:tabLst>
                <a:tab pos="114557" algn="l"/>
                <a:tab pos="458227" algn="l"/>
              </a:tabLst>
            </a:pPr>
            <a:r>
              <a:rPr lang="en-US" sz="900" dirty="0" smtClean="0">
                <a:latin typeface="Arial" pitchFamily="34" charset="0"/>
              </a:rPr>
              <a:t>(f) Statutory Volunteers.</a:t>
            </a:r>
          </a:p>
          <a:p>
            <a:pPr lvl="1">
              <a:buFontTx/>
              <a:buChar char="•"/>
              <a:tabLst>
                <a:tab pos="114557" algn="l"/>
                <a:tab pos="458227" algn="l"/>
              </a:tabLst>
            </a:pPr>
            <a:r>
              <a:rPr lang="en-US" sz="900" dirty="0" smtClean="0">
                <a:latin typeface="Arial" pitchFamily="34" charset="0"/>
              </a:rPr>
              <a:t> “Commanders will use a Government purchase card to pay for FRG operating expenses, when practicable.  For example, commanders may use their Government purchase card to purchase supplies, equipment, room rental, or any other approved item to support official FRG mission activities.” AR 608-1, app. J-6c.</a:t>
            </a:r>
          </a:p>
          <a:p>
            <a:pPr lvl="1">
              <a:lnSpc>
                <a:spcPct val="80000"/>
              </a:lnSpc>
              <a:buFontTx/>
              <a:buChar char="•"/>
              <a:tabLst>
                <a:tab pos="114557" algn="l"/>
                <a:tab pos="458227" algn="l"/>
              </a:tabLst>
            </a:pPr>
            <a:r>
              <a:rPr lang="en-US" sz="900" dirty="0" smtClean="0">
                <a:latin typeface="Arial" pitchFamily="34" charset="0"/>
              </a:rPr>
              <a:t> Note, the use of appropriated funds is restricted, and the Regulation specifically bans certain expenditures.  “FRG mission-essential activities authorized appropriated fund support may not be supported with NAFs.  FRG mission essential activities cannot be augmented with private money….  FRG appropriated fund resources may not be used to support private organization activities, internal fundraisers, or commercial ventures.” AR 608-1, app. J-3.</a:t>
            </a:r>
          </a:p>
          <a:p>
            <a:pPr lvl="1">
              <a:lnSpc>
                <a:spcPct val="80000"/>
              </a:lnSpc>
              <a:buFontTx/>
              <a:buChar char="•"/>
              <a:tabLst>
                <a:tab pos="114557" algn="l"/>
                <a:tab pos="458227" algn="l"/>
              </a:tabLst>
            </a:pPr>
            <a:r>
              <a:rPr lang="en-US" sz="900" dirty="0" smtClean="0">
                <a:latin typeface="Arial" pitchFamily="34" charset="0"/>
              </a:rPr>
              <a:t> Appropriated funds may not be used to fund FRG social activities.  “FRG social activities can enhance family and Soldier camaraderie, provide stress relief, and reduce family loneliness during deployments.  </a:t>
            </a:r>
            <a:r>
              <a:rPr lang="en-US" sz="900" dirty="0" smtClean="0">
                <a:solidFill>
                  <a:srgbClr val="FF0000"/>
                </a:solidFill>
                <a:latin typeface="Arial" pitchFamily="34" charset="0"/>
              </a:rPr>
              <a:t>Social activities will not be funded using appropriated funds.</a:t>
            </a:r>
            <a:r>
              <a:rPr lang="en-US" sz="900" dirty="0" smtClean="0">
                <a:latin typeface="Arial" pitchFamily="34" charset="0"/>
              </a:rPr>
              <a:t>  FRG members may use money contained in an FRG informal fund to pay for social activities described in paragraph J-7.” AR 608-1, app. J-2e.</a:t>
            </a:r>
          </a:p>
          <a:p>
            <a:pPr>
              <a:lnSpc>
                <a:spcPct val="80000"/>
              </a:lnSpc>
              <a:tabLst>
                <a:tab pos="114557" algn="l"/>
                <a:tab pos="458227" algn="l"/>
              </a:tabLst>
            </a:pPr>
            <a:endParaRPr lang="en-US" sz="900" u="sng" dirty="0" smtClean="0">
              <a:latin typeface="Arial" pitchFamily="34" charset="0"/>
            </a:endParaRPr>
          </a:p>
          <a:p>
            <a:pPr>
              <a:lnSpc>
                <a:spcPct val="80000"/>
              </a:lnSpc>
              <a:tabLst>
                <a:tab pos="114557" algn="l"/>
                <a:tab pos="458227" algn="l"/>
              </a:tabLst>
            </a:pPr>
            <a:r>
              <a:rPr lang="en-US" sz="900" u="sng" dirty="0" smtClean="0">
                <a:latin typeface="Arial" pitchFamily="34" charset="0"/>
              </a:rPr>
              <a:t>Background:</a:t>
            </a:r>
          </a:p>
          <a:p>
            <a:pPr>
              <a:lnSpc>
                <a:spcPct val="80000"/>
              </a:lnSpc>
              <a:buFontTx/>
              <a:buChar char="•"/>
              <a:tabLst>
                <a:tab pos="114557" algn="l"/>
                <a:tab pos="458227" algn="l"/>
              </a:tabLst>
            </a:pPr>
            <a:r>
              <a:rPr lang="en-US" sz="900" dirty="0" smtClean="0">
                <a:latin typeface="Arial" pitchFamily="34" charset="0"/>
              </a:rPr>
              <a:t> AR 608-1, Army Community Service Center, Appendix J</a:t>
            </a:r>
          </a:p>
          <a:p>
            <a:pPr>
              <a:lnSpc>
                <a:spcPct val="80000"/>
              </a:lnSpc>
              <a:tabLst>
                <a:tab pos="114557" algn="l"/>
                <a:tab pos="458227" algn="l"/>
              </a:tabLst>
            </a:pPr>
            <a:endParaRPr lang="en-US" sz="900" dirty="0" smtClean="0">
              <a:latin typeface="Arial" pitchFamily="34" charset="0"/>
            </a:endParaRPr>
          </a:p>
        </p:txBody>
      </p:sp>
    </p:spTree>
    <p:extLst>
      <p:ext uri="{BB962C8B-B14F-4D97-AF65-F5344CB8AC3E}">
        <p14:creationId xmlns:p14="http://schemas.microsoft.com/office/powerpoint/2010/main" val="13040256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A1472F91-4E38-4083-A638-C802D2B75778}" type="slidenum">
              <a:rPr lang="en-US" smtClean="0"/>
              <a:pPr/>
              <a:t>36</a:t>
            </a:fld>
            <a:endParaRPr lang="en-US" smtClean="0"/>
          </a:p>
        </p:txBody>
      </p:sp>
      <p:sp>
        <p:nvSpPr>
          <p:cNvPr id="215043" name="Rectangle 2"/>
          <p:cNvSpPr>
            <a:spLocks noGrp="1" noRot="1" noChangeAspect="1" noChangeArrowheads="1" noTextEdit="1"/>
          </p:cNvSpPr>
          <p:nvPr>
            <p:ph type="sldImg"/>
          </p:nvPr>
        </p:nvSpPr>
        <p:spPr>
          <a:ln/>
        </p:spPr>
      </p:sp>
      <p:sp>
        <p:nvSpPr>
          <p:cNvPr id="215044" name="Rectangle 3"/>
          <p:cNvSpPr>
            <a:spLocks noGrp="1" noChangeArrowheads="1"/>
          </p:cNvSpPr>
          <p:nvPr>
            <p:ph type="body" idx="1"/>
          </p:nvPr>
        </p:nvSpPr>
        <p:spPr>
          <a:noFill/>
          <a:ln/>
        </p:spPr>
        <p:txBody>
          <a:bodyPr/>
          <a:lstStyle/>
          <a:p>
            <a:pPr eaLnBrk="1" hangingPunct="1">
              <a:lnSpc>
                <a:spcPct val="90000"/>
              </a:lnSpc>
              <a:buFontTx/>
              <a:buChar char="•"/>
            </a:pPr>
            <a:r>
              <a:rPr lang="en-US" sz="900" b="1" dirty="0" smtClean="0">
                <a:latin typeface="Arial" pitchFamily="34" charset="0"/>
              </a:rPr>
              <a:t> Instructor Comments:</a:t>
            </a:r>
          </a:p>
          <a:p>
            <a:pPr lvl="1" eaLnBrk="1" hangingPunct="1">
              <a:lnSpc>
                <a:spcPct val="90000"/>
              </a:lnSpc>
              <a:buFontTx/>
              <a:buChar char="•"/>
            </a:pPr>
            <a:r>
              <a:rPr lang="en-US" sz="900" dirty="0" smtClean="0">
                <a:latin typeface="Arial" pitchFamily="34" charset="0"/>
              </a:rPr>
              <a:t> Commanders may authorize their FRG to maintain one informal fund in accordance with AR 600-20.  </a:t>
            </a:r>
            <a:r>
              <a:rPr lang="en-US" sz="900" i="1" dirty="0" smtClean="0">
                <a:latin typeface="Arial" pitchFamily="34" charset="0"/>
              </a:rPr>
              <a:t>No more than one FRG informal fund per unit may be authorized.  </a:t>
            </a:r>
          </a:p>
          <a:p>
            <a:pPr lvl="1" eaLnBrk="1" hangingPunct="1">
              <a:lnSpc>
                <a:spcPct val="90000"/>
              </a:lnSpc>
              <a:buFontTx/>
              <a:buChar char="•"/>
            </a:pPr>
            <a:r>
              <a:rPr lang="en-US" sz="900" dirty="0" smtClean="0">
                <a:latin typeface="Arial" pitchFamily="34" charset="0"/>
              </a:rPr>
              <a:t> The JER authorizes official fundraising by organizations composed primarily of DoD or DA employees and their dependents when fundraising among their own members or dependants for the benefit of their own welfare funds.  Fundraising will be approved by the appropriate commander after consultations with an ethics official.</a:t>
            </a:r>
          </a:p>
          <a:p>
            <a:pPr lvl="1" eaLnBrk="1" hangingPunct="1">
              <a:lnSpc>
                <a:spcPct val="90000"/>
              </a:lnSpc>
              <a:buFontTx/>
              <a:buChar char="•"/>
            </a:pPr>
            <a:r>
              <a:rPr lang="en-US" sz="900" dirty="0" smtClean="0">
                <a:latin typeface="Arial" pitchFamily="34" charset="0"/>
              </a:rPr>
              <a:t> No External Fundraising:  As an official activity of the DA, the FRG may not engage in external fundraising and may not solicit gifts and donations.  However, in accordance with AR 1-100 and with the advice of the ethics counselor, commanders and FRG leaders may, in response to an appropriate inquiry, inform potential donors of the needs of the Army in relation to assisting Army families.</a:t>
            </a:r>
          </a:p>
          <a:p>
            <a:pPr lvl="1" eaLnBrk="1" hangingPunct="1">
              <a:lnSpc>
                <a:spcPct val="90000"/>
              </a:lnSpc>
              <a:buFontTx/>
              <a:buChar char="•"/>
            </a:pPr>
            <a:r>
              <a:rPr lang="en-US" sz="900" dirty="0" smtClean="0">
                <a:latin typeface="Arial" pitchFamily="34" charset="0"/>
              </a:rPr>
              <a:t> Informal funds are private funds generated by FRG members that are used to benefit the FRG membership as a whole.  FRG informal funds may not be deposited or mixed with appropriated funds, unit MWR funds, the unit’s cup and flower funds, or any individuals personal funds.  </a:t>
            </a:r>
          </a:p>
          <a:p>
            <a:pPr lvl="1" eaLnBrk="1" hangingPunct="1">
              <a:lnSpc>
                <a:spcPct val="90000"/>
              </a:lnSpc>
              <a:buFontTx/>
              <a:buChar char="•"/>
            </a:pPr>
            <a:r>
              <a:rPr lang="en-US" sz="900" dirty="0" smtClean="0">
                <a:latin typeface="Arial" pitchFamily="34" charset="0"/>
              </a:rPr>
              <a:t> Examples of authorized use:  FRG newsletters that contain predominately unofficial information and purely social activities, including, but not limited to, parties and picnics.</a:t>
            </a:r>
          </a:p>
          <a:p>
            <a:pPr lvl="1" eaLnBrk="1" hangingPunct="1">
              <a:lnSpc>
                <a:spcPct val="90000"/>
              </a:lnSpc>
              <a:buFontTx/>
              <a:buChar char="•"/>
            </a:pPr>
            <a:r>
              <a:rPr lang="en-US" sz="900" dirty="0" smtClean="0">
                <a:latin typeface="Arial" pitchFamily="34" charset="0"/>
              </a:rPr>
              <a:t> Examples of unauthorized uses: augmenting the unit’s informal funds (cup and flower); purchasing items or services that are authorized to be paid for with appropriated funds; purchasing traditional military gifts, such as Soldier farewell gifts that are not related to family readiness; and funding the unit ball.</a:t>
            </a:r>
          </a:p>
          <a:p>
            <a:pPr eaLnBrk="1" hangingPunct="1">
              <a:lnSpc>
                <a:spcPct val="90000"/>
              </a:lnSpc>
            </a:pPr>
            <a:endParaRPr lang="en-US" sz="900" dirty="0" smtClean="0">
              <a:latin typeface="Arial" pitchFamily="34" charset="0"/>
            </a:endParaRPr>
          </a:p>
          <a:p>
            <a:pPr eaLnBrk="1" hangingPunct="1">
              <a:lnSpc>
                <a:spcPct val="90000"/>
              </a:lnSpc>
            </a:pPr>
            <a:r>
              <a:rPr lang="en-US" sz="900" u="sng" dirty="0" smtClean="0">
                <a:latin typeface="Arial" pitchFamily="34" charset="0"/>
              </a:rPr>
              <a:t>Background:</a:t>
            </a:r>
          </a:p>
          <a:p>
            <a:pPr eaLnBrk="1" hangingPunct="1">
              <a:lnSpc>
                <a:spcPct val="90000"/>
              </a:lnSpc>
              <a:buFontTx/>
              <a:buChar char="•"/>
            </a:pPr>
            <a:r>
              <a:rPr lang="en-US" sz="900" dirty="0" smtClean="0">
                <a:latin typeface="Arial" pitchFamily="34" charset="0"/>
              </a:rPr>
              <a:t> AR 608-1, Army Community Service Center, Appendix J</a:t>
            </a:r>
          </a:p>
          <a:p>
            <a:pPr eaLnBrk="1" hangingPunct="1">
              <a:lnSpc>
                <a:spcPct val="90000"/>
              </a:lnSpc>
            </a:pPr>
            <a:endParaRPr lang="en-US" sz="900" dirty="0" smtClean="0">
              <a:latin typeface="Arial" pitchFamily="34" charset="0"/>
            </a:endParaRPr>
          </a:p>
        </p:txBody>
      </p:sp>
    </p:spTree>
    <p:extLst>
      <p:ext uri="{BB962C8B-B14F-4D97-AF65-F5344CB8AC3E}">
        <p14:creationId xmlns:p14="http://schemas.microsoft.com/office/powerpoint/2010/main" val="30700161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7C0CF0D9-D8A9-4D7D-97C7-B2DC9F98F95A}" type="slidenum">
              <a:rPr lang="en-US" smtClean="0"/>
              <a:pPr/>
              <a:t>37</a:t>
            </a:fld>
            <a:endParaRPr lang="en-US" smtClean="0"/>
          </a:p>
        </p:txBody>
      </p:sp>
      <p:sp>
        <p:nvSpPr>
          <p:cNvPr id="216067" name="Rectangle 2"/>
          <p:cNvSpPr>
            <a:spLocks noGrp="1" noRot="1" noChangeAspect="1" noChangeArrowheads="1" noTextEdit="1"/>
          </p:cNvSpPr>
          <p:nvPr>
            <p:ph type="sldImg"/>
          </p:nvPr>
        </p:nvSpPr>
        <p:spPr>
          <a:ln/>
        </p:spPr>
      </p:sp>
      <p:sp>
        <p:nvSpPr>
          <p:cNvPr id="216068" name="Rectangle 3"/>
          <p:cNvSpPr>
            <a:spLocks noGrp="1" noChangeArrowheads="1"/>
          </p:cNvSpPr>
          <p:nvPr>
            <p:ph type="body" idx="1"/>
          </p:nvPr>
        </p:nvSpPr>
        <p:spPr>
          <a:noFill/>
          <a:ln/>
        </p:spPr>
        <p:txBody>
          <a:bodyPr/>
          <a:lstStyle/>
          <a:p>
            <a:pPr>
              <a:buFontTx/>
              <a:buChar char="•"/>
              <a:tabLst>
                <a:tab pos="232295" algn="l"/>
              </a:tabLst>
            </a:pPr>
            <a:r>
              <a:rPr lang="en-US" sz="900" b="1" dirty="0" smtClean="0">
                <a:latin typeface="Arial" pitchFamily="34" charset="0"/>
              </a:rPr>
              <a:t> Instructor Comments:</a:t>
            </a:r>
          </a:p>
          <a:p>
            <a:pPr lvl="1">
              <a:buFontTx/>
              <a:buChar char="•"/>
              <a:tabLst>
                <a:tab pos="232295" algn="l"/>
              </a:tabLst>
            </a:pPr>
            <a:r>
              <a:rPr lang="en-US" sz="900" dirty="0" smtClean="0">
                <a:latin typeface="Arial" pitchFamily="34" charset="0"/>
              </a:rPr>
              <a:t> Private organizations have substantially more ability than FRGs to conduct fundraising and to engage in social activities in accordance with AR 210-22, Private Organizations on Department of the Army Installations.  </a:t>
            </a:r>
          </a:p>
          <a:p>
            <a:pPr lvl="1">
              <a:buFontTx/>
              <a:buChar char="•"/>
              <a:tabLst>
                <a:tab pos="232295" algn="l"/>
              </a:tabLst>
            </a:pPr>
            <a:r>
              <a:rPr lang="en-US" sz="900" dirty="0" smtClean="0">
                <a:latin typeface="Arial" pitchFamily="34" charset="0"/>
              </a:rPr>
              <a:t> KEY:  POs can fundraise OFF POST – FRGs cannot.</a:t>
            </a:r>
          </a:p>
          <a:p>
            <a:pPr lvl="1">
              <a:buFontTx/>
              <a:buChar char="•"/>
              <a:tabLst>
                <a:tab pos="232295" algn="l"/>
              </a:tabLst>
            </a:pPr>
            <a:r>
              <a:rPr lang="en-US" sz="900" dirty="0" smtClean="0">
                <a:latin typeface="Arial" pitchFamily="34" charset="0"/>
              </a:rPr>
              <a:t> KEY:  POs do not have a $10,000 cap.</a:t>
            </a:r>
          </a:p>
          <a:p>
            <a:pPr lvl="1">
              <a:buFontTx/>
              <a:buChar char="•"/>
              <a:tabLst>
                <a:tab pos="232295" algn="l"/>
              </a:tabLst>
            </a:pPr>
            <a:r>
              <a:rPr lang="en-US" sz="900" dirty="0" smtClean="0">
                <a:latin typeface="Arial" pitchFamily="34" charset="0"/>
              </a:rPr>
              <a:t> KEY:  POs do not receive appropriated fund support.</a:t>
            </a:r>
          </a:p>
          <a:p>
            <a:pPr lvl="1">
              <a:buFontTx/>
              <a:buChar char="•"/>
              <a:tabLst>
                <a:tab pos="232295" algn="l"/>
              </a:tabLst>
            </a:pPr>
            <a:r>
              <a:rPr lang="en-US" sz="900" dirty="0" smtClean="0">
                <a:latin typeface="Arial" pitchFamily="34" charset="0"/>
              </a:rPr>
              <a:t> Individuals may establish private organizations that share the same family readiness goals and objectives as FRGs.  </a:t>
            </a:r>
          </a:p>
          <a:p>
            <a:pPr lvl="1">
              <a:buFontTx/>
              <a:buChar char="•"/>
              <a:tabLst>
                <a:tab pos="232295" algn="l"/>
              </a:tabLst>
            </a:pPr>
            <a:r>
              <a:rPr lang="en-US" sz="900" dirty="0" smtClean="0">
                <a:latin typeface="Arial" pitchFamily="34" charset="0"/>
              </a:rPr>
              <a:t> PO managers/board members may not serve in FRG leadership positions.</a:t>
            </a:r>
          </a:p>
          <a:p>
            <a:pPr lvl="1">
              <a:buFontTx/>
              <a:buChar char="•"/>
              <a:tabLst>
                <a:tab pos="232295" algn="l"/>
              </a:tabLst>
            </a:pPr>
            <a:r>
              <a:rPr lang="en-US" sz="900" dirty="0" smtClean="0">
                <a:latin typeface="Arial" pitchFamily="34" charset="0"/>
              </a:rPr>
              <a:t> Commanders may not direct the establishment of such a PO.</a:t>
            </a:r>
          </a:p>
          <a:p>
            <a:pPr lvl="1">
              <a:buFontTx/>
              <a:buChar char="•"/>
              <a:tabLst>
                <a:tab pos="232295" algn="l"/>
              </a:tabLst>
            </a:pPr>
            <a:r>
              <a:rPr lang="en-US" sz="900" dirty="0" smtClean="0">
                <a:latin typeface="Arial" pitchFamily="34" charset="0"/>
              </a:rPr>
              <a:t> Commanders should contact their SJA office regarding PO issues.</a:t>
            </a:r>
          </a:p>
          <a:p>
            <a:pPr>
              <a:tabLst>
                <a:tab pos="232295" algn="l"/>
              </a:tabLst>
            </a:pPr>
            <a:endParaRPr lang="en-US" sz="900" dirty="0" smtClean="0">
              <a:latin typeface="Arial" pitchFamily="34" charset="0"/>
            </a:endParaRPr>
          </a:p>
          <a:p>
            <a:pPr>
              <a:tabLst>
                <a:tab pos="232295" algn="l"/>
              </a:tabLst>
            </a:pPr>
            <a:endParaRPr lang="en-US" sz="900" dirty="0" smtClean="0">
              <a:latin typeface="Arial" pitchFamily="34" charset="0"/>
            </a:endParaRPr>
          </a:p>
          <a:p>
            <a:pPr>
              <a:tabLst>
                <a:tab pos="232295" algn="l"/>
              </a:tabLst>
            </a:pPr>
            <a:r>
              <a:rPr lang="en-US" sz="900" u="sng" dirty="0" smtClean="0">
                <a:latin typeface="Arial" pitchFamily="34" charset="0"/>
              </a:rPr>
              <a:t>Background:</a:t>
            </a:r>
          </a:p>
          <a:p>
            <a:pPr>
              <a:buFontTx/>
              <a:buChar char="•"/>
              <a:tabLst>
                <a:tab pos="232295" algn="l"/>
              </a:tabLst>
            </a:pPr>
            <a:r>
              <a:rPr lang="en-US" sz="900" dirty="0" smtClean="0">
                <a:latin typeface="Arial" pitchFamily="34" charset="0"/>
              </a:rPr>
              <a:t> AR 608-1, Army Community Service Center, Appendix J</a:t>
            </a:r>
          </a:p>
          <a:p>
            <a:pPr>
              <a:buFontTx/>
              <a:buChar char="•"/>
              <a:tabLst>
                <a:tab pos="232295" algn="l"/>
              </a:tabLst>
            </a:pPr>
            <a:r>
              <a:rPr lang="en-US" sz="900" dirty="0" smtClean="0">
                <a:latin typeface="Arial" pitchFamily="34" charset="0"/>
              </a:rPr>
              <a:t> AR 210-22, Private Organizations on Department of the Army Installations</a:t>
            </a:r>
          </a:p>
          <a:p>
            <a:pPr>
              <a:tabLst>
                <a:tab pos="232295" algn="l"/>
              </a:tabLst>
            </a:pPr>
            <a:endParaRPr lang="en-US" sz="900" dirty="0" smtClean="0">
              <a:latin typeface="Arial" pitchFamily="34" charset="0"/>
            </a:endParaRPr>
          </a:p>
        </p:txBody>
      </p:sp>
    </p:spTree>
    <p:extLst>
      <p:ext uri="{BB962C8B-B14F-4D97-AF65-F5344CB8AC3E}">
        <p14:creationId xmlns:p14="http://schemas.microsoft.com/office/powerpoint/2010/main" val="37126197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A12E9E78-355A-49A2-B82F-2125CED54C2E}" type="slidenum">
              <a:rPr lang="en-US" smtClean="0"/>
              <a:pPr/>
              <a:t>38</a:t>
            </a:fld>
            <a:endParaRPr lang="en-US" smtClean="0"/>
          </a:p>
        </p:txBody>
      </p:sp>
      <p:sp>
        <p:nvSpPr>
          <p:cNvPr id="217091" name="Rectangle 2"/>
          <p:cNvSpPr>
            <a:spLocks noGrp="1" noRot="1" noChangeAspect="1" noChangeArrowheads="1" noTextEdit="1"/>
          </p:cNvSpPr>
          <p:nvPr>
            <p:ph type="sldImg"/>
          </p:nvPr>
        </p:nvSpPr>
        <p:spPr>
          <a:ln/>
        </p:spPr>
      </p:sp>
      <p:sp>
        <p:nvSpPr>
          <p:cNvPr id="217092" name="Rectangle 3"/>
          <p:cNvSpPr>
            <a:spLocks noGrp="1" noChangeArrowheads="1"/>
          </p:cNvSpPr>
          <p:nvPr>
            <p:ph type="body" idx="1"/>
          </p:nvPr>
        </p:nvSpPr>
        <p:spPr>
          <a:noFill/>
          <a:ln/>
        </p:spPr>
        <p:txBody>
          <a:bodyPr/>
          <a:lstStyle/>
          <a:p>
            <a:pPr>
              <a:buFontTx/>
              <a:buChar char="•"/>
              <a:tabLst>
                <a:tab pos="232295" algn="l"/>
              </a:tabLst>
            </a:pPr>
            <a:r>
              <a:rPr lang="en-US" sz="900" b="1" dirty="0" smtClean="0">
                <a:latin typeface="Arial" pitchFamily="34" charset="0"/>
              </a:rPr>
              <a:t> Instructor Comments:</a:t>
            </a:r>
          </a:p>
          <a:p>
            <a:pPr lvl="1">
              <a:buFontTx/>
              <a:buChar char="•"/>
              <a:tabLst>
                <a:tab pos="232295" algn="l"/>
              </a:tabLst>
            </a:pPr>
            <a:r>
              <a:rPr lang="en-US" sz="900" dirty="0" smtClean="0">
                <a:latin typeface="Arial" pitchFamily="34" charset="0"/>
              </a:rPr>
              <a:t> Individuals may establish private organizations that share the same family readiness goals and objectives as FRGs.  </a:t>
            </a:r>
          </a:p>
          <a:p>
            <a:pPr lvl="1">
              <a:buFontTx/>
              <a:buChar char="•"/>
              <a:tabLst>
                <a:tab pos="232295" algn="l"/>
              </a:tabLst>
            </a:pPr>
            <a:r>
              <a:rPr lang="en-US" sz="900" dirty="0" smtClean="0">
                <a:latin typeface="Arial" pitchFamily="34" charset="0"/>
              </a:rPr>
              <a:t> PO managers/board members may not serve in FRG leadership positions.</a:t>
            </a:r>
          </a:p>
          <a:p>
            <a:pPr lvl="1">
              <a:buFontTx/>
              <a:buChar char="•"/>
              <a:tabLst>
                <a:tab pos="232295" algn="l"/>
              </a:tabLst>
            </a:pPr>
            <a:r>
              <a:rPr lang="en-US" sz="900" dirty="0" smtClean="0">
                <a:latin typeface="Arial" pitchFamily="34" charset="0"/>
              </a:rPr>
              <a:t> Commanders may not direct the establishment of such a PO.</a:t>
            </a:r>
          </a:p>
          <a:p>
            <a:pPr lvl="1">
              <a:buFontTx/>
              <a:buChar char="•"/>
              <a:tabLst>
                <a:tab pos="232295" algn="l"/>
              </a:tabLst>
            </a:pPr>
            <a:r>
              <a:rPr lang="en-US" sz="900" dirty="0" smtClean="0">
                <a:latin typeface="Arial" pitchFamily="34" charset="0"/>
              </a:rPr>
              <a:t> Commanders should contact their SJA office regarding PO issues.</a:t>
            </a:r>
          </a:p>
          <a:p>
            <a:pPr lvl="1">
              <a:buFontTx/>
              <a:buChar char="•"/>
              <a:tabLst>
                <a:tab pos="232295" algn="l"/>
              </a:tabLst>
            </a:pPr>
            <a:r>
              <a:rPr lang="en-US" sz="900" dirty="0" smtClean="0">
                <a:latin typeface="Arial" pitchFamily="34" charset="0"/>
              </a:rPr>
              <a:t> “It is essential that commanders and Government personnel treat such POs in the same manner as all similarly situated </a:t>
            </a:r>
            <a:r>
              <a:rPr lang="en-US" sz="900" dirty="0" err="1" smtClean="0">
                <a:latin typeface="Arial" pitchFamily="34" charset="0"/>
              </a:rPr>
              <a:t>POs.</a:t>
            </a:r>
            <a:r>
              <a:rPr lang="en-US" sz="900" dirty="0" smtClean="0">
                <a:latin typeface="Arial" pitchFamily="34" charset="0"/>
              </a:rPr>
              <a:t>” AR 608-1, app. J-11.</a:t>
            </a:r>
          </a:p>
          <a:p>
            <a:pPr>
              <a:tabLst>
                <a:tab pos="232295" algn="l"/>
              </a:tabLst>
            </a:pPr>
            <a:endParaRPr lang="en-US" sz="900" dirty="0" smtClean="0">
              <a:latin typeface="Arial" pitchFamily="34" charset="0"/>
            </a:endParaRPr>
          </a:p>
          <a:p>
            <a:pPr>
              <a:tabLst>
                <a:tab pos="232295" algn="l"/>
              </a:tabLst>
            </a:pPr>
            <a:r>
              <a:rPr lang="en-US" sz="900" u="sng" dirty="0" smtClean="0">
                <a:latin typeface="Arial" pitchFamily="34" charset="0"/>
              </a:rPr>
              <a:t>Background:</a:t>
            </a:r>
          </a:p>
          <a:p>
            <a:pPr>
              <a:buFontTx/>
              <a:buChar char="•"/>
              <a:tabLst>
                <a:tab pos="232295" algn="l"/>
              </a:tabLst>
            </a:pPr>
            <a:r>
              <a:rPr lang="en-US" sz="900" dirty="0" smtClean="0">
                <a:latin typeface="Arial" pitchFamily="34" charset="0"/>
              </a:rPr>
              <a:t> AR 608-1, Army Community Service Center, Appendix J</a:t>
            </a:r>
          </a:p>
          <a:p>
            <a:pPr>
              <a:buFontTx/>
              <a:buChar char="•"/>
              <a:tabLst>
                <a:tab pos="232295" algn="l"/>
              </a:tabLst>
            </a:pPr>
            <a:r>
              <a:rPr lang="en-US" sz="900" dirty="0" smtClean="0">
                <a:latin typeface="Arial" pitchFamily="34" charset="0"/>
              </a:rPr>
              <a:t> AR 210-22, Private Organizations on Department of the Army Installations</a:t>
            </a:r>
          </a:p>
          <a:p>
            <a:pPr>
              <a:tabLst>
                <a:tab pos="232295" algn="l"/>
              </a:tabLst>
            </a:pPr>
            <a:endParaRPr lang="en-US" dirty="0" smtClean="0">
              <a:latin typeface="Arial" pitchFamily="34" charset="0"/>
            </a:endParaRPr>
          </a:p>
        </p:txBody>
      </p:sp>
    </p:spTree>
    <p:extLst>
      <p:ext uri="{BB962C8B-B14F-4D97-AF65-F5344CB8AC3E}">
        <p14:creationId xmlns:p14="http://schemas.microsoft.com/office/powerpoint/2010/main" val="41164669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A7B69AF7-5EE9-409B-832E-2F960E8992EA}" type="slidenum">
              <a:rPr lang="en-US" smtClean="0"/>
              <a:pPr/>
              <a:t>39</a:t>
            </a:fld>
            <a:endParaRPr lang="en-US" smtClean="0"/>
          </a:p>
        </p:txBody>
      </p:sp>
      <p:sp>
        <p:nvSpPr>
          <p:cNvPr id="230403" name="Rectangle 2"/>
          <p:cNvSpPr>
            <a:spLocks noGrp="1" noRot="1" noChangeAspect="1" noChangeArrowheads="1" noTextEdit="1"/>
          </p:cNvSpPr>
          <p:nvPr>
            <p:ph type="sldImg"/>
          </p:nvPr>
        </p:nvSpPr>
        <p:spPr>
          <a:ln/>
        </p:spPr>
      </p:sp>
      <p:sp>
        <p:nvSpPr>
          <p:cNvPr id="230404" name="Rectangle 3"/>
          <p:cNvSpPr>
            <a:spLocks noGrp="1" noChangeArrowheads="1"/>
          </p:cNvSpPr>
          <p:nvPr>
            <p:ph type="body" idx="1"/>
          </p:nvPr>
        </p:nvSpPr>
        <p:spPr>
          <a:noFill/>
          <a:ln/>
        </p:spPr>
        <p:txBody>
          <a:bodyPr/>
          <a:lstStyle/>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JER </a:t>
            </a:r>
            <a:r>
              <a:rPr lang="en-US" sz="900" dirty="0" smtClean="0">
                <a:latin typeface="Arial" pitchFamily="34" charset="0"/>
                <a:cs typeface="Arial" pitchFamily="34" charset="0"/>
              </a:rPr>
              <a:t>§3-300,</a:t>
            </a:r>
            <a:r>
              <a:rPr lang="en-US" sz="900" dirty="0" smtClean="0">
                <a:latin typeface="Arial" pitchFamily="34" charset="0"/>
              </a:rPr>
              <a:t> Personal Participation in Non-Federal Entities</a:t>
            </a:r>
          </a:p>
        </p:txBody>
      </p:sp>
    </p:spTree>
    <p:extLst>
      <p:ext uri="{BB962C8B-B14F-4D97-AF65-F5344CB8AC3E}">
        <p14:creationId xmlns:p14="http://schemas.microsoft.com/office/powerpoint/2010/main" val="931812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D5DFC1F7-1109-4F6C-8264-4B3D2F1CBD2A}" type="slidenum">
              <a:rPr lang="en-US" smtClean="0"/>
              <a:pPr/>
              <a:t>4</a:t>
            </a:fld>
            <a:endParaRPr lang="en-US"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r>
              <a:rPr lang="en-US" sz="900" dirty="0" smtClean="0">
                <a:latin typeface="Arial" pitchFamily="34" charset="0"/>
              </a:rPr>
              <a:t>  </a:t>
            </a:r>
          </a:p>
          <a:p>
            <a:pPr lvl="1" eaLnBrk="1" hangingPunct="1">
              <a:buFontTx/>
              <a:buChar char="•"/>
            </a:pPr>
            <a:r>
              <a:rPr lang="en-US" sz="900" dirty="0" smtClean="0">
                <a:latin typeface="Arial" pitchFamily="34" charset="0"/>
              </a:rPr>
              <a:t> Here are the topics that are going to be covered today.  </a:t>
            </a:r>
          </a:p>
          <a:p>
            <a:pPr lvl="1" eaLnBrk="1" hangingPunct="1">
              <a:buFontTx/>
              <a:buChar char="•"/>
            </a:pPr>
            <a:r>
              <a:rPr lang="en-US" sz="900" dirty="0" smtClean="0">
                <a:latin typeface="Arial" pitchFamily="34" charset="0"/>
              </a:rPr>
              <a:t> If you have questions during the class, at any time, don’t hesitate to ask. </a:t>
            </a:r>
          </a:p>
        </p:txBody>
      </p:sp>
    </p:spTree>
    <p:extLst>
      <p:ext uri="{BB962C8B-B14F-4D97-AF65-F5344CB8AC3E}">
        <p14:creationId xmlns:p14="http://schemas.microsoft.com/office/powerpoint/2010/main" val="24567190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DA4E9744-DFD2-4A60-88AD-7C8211A7F0BA}" type="slidenum">
              <a:rPr lang="en-US" smtClean="0"/>
              <a:pPr/>
              <a:t>40</a:t>
            </a:fld>
            <a:endParaRPr lang="en-US" smtClean="0"/>
          </a:p>
        </p:txBody>
      </p:sp>
      <p:sp>
        <p:nvSpPr>
          <p:cNvPr id="231427" name="Rectangle 2"/>
          <p:cNvSpPr>
            <a:spLocks noGrp="1" noRot="1" noChangeAspect="1" noChangeArrowheads="1" noTextEdit="1"/>
          </p:cNvSpPr>
          <p:nvPr>
            <p:ph type="sldImg"/>
          </p:nvPr>
        </p:nvSpPr>
        <p:spPr>
          <a:ln/>
        </p:spPr>
      </p:sp>
      <p:sp>
        <p:nvSpPr>
          <p:cNvPr id="231428"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Subject to the provisions of the JER, DoD employees may voluntarily participate in activities of Private Organizations and other non-Federal entities as individuals in their personal capacities, provided they act exclusively outside the scope of their official positions.  </a:t>
            </a:r>
          </a:p>
          <a:p>
            <a:pPr lvl="1" eaLnBrk="1" hangingPunct="1">
              <a:buFontTx/>
              <a:buChar char="•"/>
            </a:pPr>
            <a:r>
              <a:rPr lang="en-US" sz="900" dirty="0" smtClean="0">
                <a:latin typeface="Arial" pitchFamily="34" charset="0"/>
              </a:rPr>
              <a:t> DoD employees may not use or allow the use of their official titles, positions or organization names in connection with activities performed in their personal capacities as this tends to suggest official endorsement or preferential treatment by DoD of any non-Federal entity involved.  </a:t>
            </a:r>
            <a:r>
              <a:rPr lang="en-US" sz="900" dirty="0" smtClean="0">
                <a:solidFill>
                  <a:srgbClr val="FF0000"/>
                </a:solidFill>
                <a:latin typeface="Arial" pitchFamily="34" charset="0"/>
              </a:rPr>
              <a:t>NOTE: Military grade and military department as part of an individual's name (Captain Smith, U.S. Army) may be used, the same as other conventional titles such as Mr. Ms., Doctor, or Honorable, in relationship to personal activities.</a:t>
            </a:r>
          </a:p>
          <a:p>
            <a:pPr lvl="1" eaLnBrk="1" hangingPunct="1">
              <a:buFontTx/>
              <a:buChar char="•"/>
            </a:pPr>
            <a:r>
              <a:rPr lang="en-US" sz="900" dirty="0" smtClean="0">
                <a:solidFill>
                  <a:srgbClr val="FF0000"/>
                </a:solidFill>
                <a:latin typeface="Arial" pitchFamily="34" charset="0"/>
              </a:rPr>
              <a:t>An OSD Memo issued 30 Nov 2012 prohibits active duty general officers from managing an NFE that does business with the DoD or focuses its business on DoD personnel.  In addition, the same prohibition applies to all O-6 and below and all E-9 and below if their leadership responsibilities span an entire installation.  Reserve component officers are also covered by this policy but a waiver may be available.  Ethics counselors should carefully consult the policy and personally meet with any member of their command that may be impacted by this policy.</a:t>
            </a:r>
          </a:p>
          <a:p>
            <a:pPr eaLnBrk="1" hangingPunct="1"/>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JER </a:t>
            </a:r>
            <a:r>
              <a:rPr lang="en-US" sz="900" dirty="0" smtClean="0">
                <a:latin typeface="Arial" pitchFamily="34" charset="0"/>
                <a:cs typeface="Arial" pitchFamily="34" charset="0"/>
              </a:rPr>
              <a:t>§3-300,</a:t>
            </a:r>
            <a:r>
              <a:rPr lang="en-US" sz="900" dirty="0" smtClean="0">
                <a:latin typeface="Arial" pitchFamily="34" charset="0"/>
              </a:rPr>
              <a:t> Personal Participation in Non-Federal Entities</a:t>
            </a:r>
          </a:p>
          <a:p>
            <a:pPr eaLnBrk="1" hangingPunct="1"/>
            <a:endParaRPr lang="en-US" sz="900" dirty="0" smtClean="0">
              <a:latin typeface="Arial" pitchFamily="34" charset="0"/>
            </a:endParaRPr>
          </a:p>
        </p:txBody>
      </p:sp>
    </p:spTree>
    <p:extLst>
      <p:ext uri="{BB962C8B-B14F-4D97-AF65-F5344CB8AC3E}">
        <p14:creationId xmlns:p14="http://schemas.microsoft.com/office/powerpoint/2010/main" val="16206380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30BD011F-D7EE-4768-BFF8-FA16AE9E2377}" type="slidenum">
              <a:rPr lang="en-US" smtClean="0"/>
              <a:pPr/>
              <a:t>41</a:t>
            </a:fld>
            <a:endParaRPr lang="en-US" smtClean="0"/>
          </a:p>
        </p:txBody>
      </p:sp>
      <p:sp>
        <p:nvSpPr>
          <p:cNvPr id="232451" name="Rectangle 2"/>
          <p:cNvSpPr>
            <a:spLocks noGrp="1" noRot="1" noChangeAspect="1" noChangeArrowheads="1" noTextEdit="1"/>
          </p:cNvSpPr>
          <p:nvPr>
            <p:ph type="sldImg"/>
          </p:nvPr>
        </p:nvSpPr>
        <p:spPr>
          <a:ln/>
        </p:spPr>
      </p:sp>
      <p:sp>
        <p:nvSpPr>
          <p:cNvPr id="232452" name="Rectangle 3"/>
          <p:cNvSpPr>
            <a:spLocks noGrp="1" noChangeArrowheads="1"/>
          </p:cNvSpPr>
          <p:nvPr>
            <p:ph type="body" idx="1"/>
          </p:nvPr>
        </p:nvSpPr>
        <p:spPr>
          <a:noFill/>
          <a:ln/>
        </p:spPr>
        <p:txBody>
          <a:bodyPr/>
          <a:lstStyle/>
          <a:p>
            <a:pPr eaLnBrk="1" hangingPunct="1"/>
            <a:endParaRPr lang="en-US" sz="900" dirty="0" smtClean="0">
              <a:latin typeface="Arial" pitchFamily="34" charset="0"/>
            </a:endParaRPr>
          </a:p>
          <a:p>
            <a:pPr eaLnBrk="1" hangingPunct="1"/>
            <a:endParaRPr lang="en-US" dirty="0" smtClean="0">
              <a:latin typeface="Arial" pitchFamily="34" charset="0"/>
            </a:endParaRPr>
          </a:p>
        </p:txBody>
      </p:sp>
    </p:spTree>
    <p:extLst>
      <p:ext uri="{BB962C8B-B14F-4D97-AF65-F5344CB8AC3E}">
        <p14:creationId xmlns:p14="http://schemas.microsoft.com/office/powerpoint/2010/main" val="31601885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CE2BC86B-7991-49B5-B512-DD15E5195DC3}" type="slidenum">
              <a:rPr lang="en-US" smtClean="0"/>
              <a:pPr/>
              <a:t>42</a:t>
            </a:fld>
            <a:endParaRPr lang="en-US" smtClean="0"/>
          </a:p>
        </p:txBody>
      </p:sp>
      <p:sp>
        <p:nvSpPr>
          <p:cNvPr id="237571" name="Rectangle 2"/>
          <p:cNvSpPr>
            <a:spLocks noGrp="1" noRot="1" noChangeAspect="1" noChangeArrowheads="1" noTextEdit="1"/>
          </p:cNvSpPr>
          <p:nvPr>
            <p:ph type="sldImg"/>
          </p:nvPr>
        </p:nvSpPr>
        <p:spPr>
          <a:xfrm>
            <a:off x="1211263" y="674688"/>
            <a:ext cx="4649787" cy="3486150"/>
          </a:xfrm>
          <a:ln/>
        </p:spPr>
      </p:sp>
      <p:sp>
        <p:nvSpPr>
          <p:cNvPr id="237572"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JER 3-301, Membership and Management.  </a:t>
            </a:r>
            <a:r>
              <a:rPr lang="en-US" sz="900" dirty="0" err="1" smtClean="0">
                <a:latin typeface="Arial" pitchFamily="34" charset="0"/>
              </a:rPr>
              <a:t>DoD</a:t>
            </a:r>
            <a:r>
              <a:rPr lang="en-US" sz="900" dirty="0" smtClean="0">
                <a:latin typeface="Arial" pitchFamily="34" charset="0"/>
              </a:rPr>
              <a:t> employees may become members and may participate in the management of non-Federal entities as individuals in a personal capacity provided they act exclusively outside the scope of their official position.  …</a:t>
            </a:r>
            <a:r>
              <a:rPr lang="en-US" sz="900" dirty="0" smtClean="0">
                <a:solidFill>
                  <a:srgbClr val="FF0000"/>
                </a:solidFill>
                <a:latin typeface="Arial" pitchFamily="34" charset="0"/>
              </a:rPr>
              <a:t>[a] </a:t>
            </a:r>
            <a:r>
              <a:rPr lang="en-US" sz="900" dirty="0" err="1" smtClean="0">
                <a:solidFill>
                  <a:srgbClr val="FF0000"/>
                </a:solidFill>
                <a:latin typeface="Arial" pitchFamily="34" charset="0"/>
              </a:rPr>
              <a:t>DoD</a:t>
            </a:r>
            <a:r>
              <a:rPr lang="en-US" sz="900" dirty="0" smtClean="0">
                <a:solidFill>
                  <a:srgbClr val="FF0000"/>
                </a:solidFill>
                <a:latin typeface="Arial" pitchFamily="34" charset="0"/>
              </a:rPr>
              <a:t> employee may not serve in a personal capacity as an officer, member of the Board of Directors, or in any other similar position in any non-Federal entity offered because of their </a:t>
            </a:r>
            <a:r>
              <a:rPr lang="en-US" sz="900" dirty="0" err="1" smtClean="0">
                <a:solidFill>
                  <a:srgbClr val="FF0000"/>
                </a:solidFill>
                <a:latin typeface="Arial" pitchFamily="34" charset="0"/>
              </a:rPr>
              <a:t>DoD</a:t>
            </a:r>
            <a:r>
              <a:rPr lang="en-US" sz="900" dirty="0" smtClean="0">
                <a:solidFill>
                  <a:srgbClr val="FF0000"/>
                </a:solidFill>
                <a:latin typeface="Arial" pitchFamily="34" charset="0"/>
              </a:rPr>
              <a:t> assignment or position.  </a:t>
            </a:r>
          </a:p>
          <a:p>
            <a:pPr eaLnBrk="1" hangingPunct="1"/>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3-301, Membership and Management</a:t>
            </a:r>
          </a:p>
        </p:txBody>
      </p:sp>
    </p:spTree>
    <p:extLst>
      <p:ext uri="{BB962C8B-B14F-4D97-AF65-F5344CB8AC3E}">
        <p14:creationId xmlns:p14="http://schemas.microsoft.com/office/powerpoint/2010/main" val="3322109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918F3CEE-8A39-434C-8DE1-8ABC9B47E8FF}" type="slidenum">
              <a:rPr lang="en-US" smtClean="0"/>
              <a:pPr/>
              <a:t>43</a:t>
            </a:fld>
            <a:endParaRPr lang="en-US" smtClean="0"/>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xfrm>
            <a:off x="701359" y="4415792"/>
            <a:ext cx="5607684" cy="4664118"/>
          </a:xfrm>
          <a:noFill/>
          <a:ln/>
        </p:spPr>
        <p:txBody>
          <a:bodyPr/>
          <a:lstStyle/>
          <a:p>
            <a:pPr>
              <a:lnSpc>
                <a:spcPct val="80000"/>
              </a:lnSpc>
              <a:buFontTx/>
              <a:buChar char="•"/>
              <a:tabLst>
                <a:tab pos="291165" algn="l"/>
              </a:tabLst>
            </a:pPr>
            <a:r>
              <a:rPr lang="en-US" sz="900" b="1" dirty="0" smtClean="0">
                <a:latin typeface="Arial" pitchFamily="34" charset="0"/>
              </a:rPr>
              <a:t> Instructor Comments:</a:t>
            </a:r>
          </a:p>
          <a:p>
            <a:pPr lvl="1">
              <a:lnSpc>
                <a:spcPct val="80000"/>
              </a:lnSpc>
              <a:buFontTx/>
              <a:buChar char="•"/>
              <a:tabLst>
                <a:tab pos="291165" algn="l"/>
              </a:tabLst>
            </a:pPr>
            <a:r>
              <a:rPr lang="en-US" sz="900" dirty="0" smtClean="0">
                <a:latin typeface="Arial" pitchFamily="34" charset="0"/>
              </a:rPr>
              <a:t> General Rule: Fundraising in a personal capacity is prohibited in the workplace because it disrupts the workplace, competes with CFC for donations, and invites an abuse of power by superiors.</a:t>
            </a:r>
          </a:p>
          <a:p>
            <a:pPr lvl="1">
              <a:lnSpc>
                <a:spcPct val="80000"/>
              </a:lnSpc>
              <a:buFontTx/>
              <a:buChar char="•"/>
              <a:tabLst>
                <a:tab pos="291165" algn="l"/>
              </a:tabLst>
            </a:pPr>
            <a:r>
              <a:rPr lang="en-US" sz="900" dirty="0" smtClean="0">
                <a:latin typeface="Arial" pitchFamily="34" charset="0"/>
              </a:rPr>
              <a:t> 5 C.F.R. 2635.808 Fundraising activities.  </a:t>
            </a:r>
          </a:p>
          <a:p>
            <a:pPr lvl="1">
              <a:lnSpc>
                <a:spcPct val="80000"/>
              </a:lnSpc>
              <a:tabLst>
                <a:tab pos="291165" algn="l"/>
              </a:tabLst>
            </a:pPr>
            <a:r>
              <a:rPr lang="en-US" sz="900" dirty="0" smtClean="0">
                <a:latin typeface="Arial" pitchFamily="34" charset="0"/>
              </a:rPr>
              <a:t>(c) Fundraising in a personal capacity.  An employee may engage in fundraising in his personal capacity provided that he does not:</a:t>
            </a:r>
          </a:p>
          <a:p>
            <a:pPr lvl="1">
              <a:lnSpc>
                <a:spcPct val="80000"/>
              </a:lnSpc>
              <a:tabLst>
                <a:tab pos="291165" algn="l"/>
              </a:tabLst>
            </a:pPr>
            <a:r>
              <a:rPr lang="en-US" sz="900" dirty="0" smtClean="0">
                <a:latin typeface="Arial" pitchFamily="34" charset="0"/>
              </a:rPr>
              <a:t>(1) Personally solicit funds or other support from a subordinate or from any person (that is a prohibited source)</a:t>
            </a:r>
          </a:p>
          <a:p>
            <a:pPr lvl="1">
              <a:lnSpc>
                <a:spcPct val="80000"/>
              </a:lnSpc>
              <a:tabLst>
                <a:tab pos="291165" algn="l"/>
              </a:tabLst>
            </a:pPr>
            <a:r>
              <a:rPr lang="en-US" sz="900" dirty="0" smtClean="0">
                <a:latin typeface="Arial" pitchFamily="34" charset="0"/>
              </a:rPr>
              <a:t>(2) Use or permit the use of his official title, position or any authority associated with his public office to further the fundraising effort, except that an employee who is ordinarily addressed using a general term of address, such as “The Honorable” or a rank, such as a military or ambassadorial rank, may use or permit the use of that term of address or rank for such purposes</a:t>
            </a:r>
          </a:p>
          <a:p>
            <a:pPr lvl="1">
              <a:lnSpc>
                <a:spcPct val="80000"/>
              </a:lnSpc>
              <a:buFontTx/>
              <a:buChar char="•"/>
              <a:tabLst>
                <a:tab pos="291165" algn="l"/>
              </a:tabLst>
            </a:pPr>
            <a:r>
              <a:rPr lang="en-US" sz="900" dirty="0" smtClean="0">
                <a:latin typeface="Arial" pitchFamily="34" charset="0"/>
              </a:rPr>
              <a:t> AR 210-22, 4-2</a:t>
            </a:r>
          </a:p>
          <a:p>
            <a:pPr lvl="1">
              <a:lnSpc>
                <a:spcPct val="80000"/>
              </a:lnSpc>
              <a:tabLst>
                <a:tab pos="291165" algn="l"/>
              </a:tabLst>
            </a:pPr>
            <a:r>
              <a:rPr lang="en-US" sz="900" dirty="0" smtClean="0">
                <a:latin typeface="Arial" pitchFamily="34" charset="0"/>
              </a:rPr>
              <a:t>f. Employees may not personally solicit subordinates or prohibited sources, as defined in the JER, for PO membership or contributions during fundraising campaigns or allow their names to be used in a solicitation that targets subordinates or prohibited sources.  Exceptions are allowed for Combined Federal Campaign, the Army Emergency Relief, Navy-Marine Corps Relief Society, Air Force Assistance Fund, and Emergency and Disaster appeals approved by the Office of Personnel Management (OPM). </a:t>
            </a:r>
            <a:endParaRPr lang="en-US" sz="900" i="1" dirty="0" smtClean="0">
              <a:latin typeface="Arial" pitchFamily="34" charset="0"/>
            </a:endParaRPr>
          </a:p>
          <a:p>
            <a:pPr lvl="1">
              <a:lnSpc>
                <a:spcPct val="80000"/>
              </a:lnSpc>
              <a:tabLst>
                <a:tab pos="291165" algn="l"/>
              </a:tabLst>
            </a:pPr>
            <a:r>
              <a:rPr lang="en-US" sz="900" dirty="0" smtClean="0">
                <a:latin typeface="Arial" pitchFamily="34" charset="0"/>
              </a:rPr>
              <a:t>g</a:t>
            </a:r>
            <a:r>
              <a:rPr lang="en-US" sz="900" i="1" dirty="0" smtClean="0">
                <a:latin typeface="Arial" pitchFamily="34" charset="0"/>
              </a:rPr>
              <a:t>.</a:t>
            </a:r>
            <a:r>
              <a:rPr lang="en-US" sz="900" dirty="0" smtClean="0">
                <a:latin typeface="Arial" pitchFamily="34" charset="0"/>
              </a:rPr>
              <a:t> Employees will not coerce, influence, or compel other employees to join </a:t>
            </a:r>
            <a:r>
              <a:rPr lang="en-US" sz="900" dirty="0" err="1" smtClean="0">
                <a:latin typeface="Arial" pitchFamily="34" charset="0"/>
              </a:rPr>
              <a:t>POs.</a:t>
            </a:r>
            <a:r>
              <a:rPr lang="en-US" sz="900" dirty="0" smtClean="0">
                <a:latin typeface="Arial" pitchFamily="34" charset="0"/>
              </a:rPr>
              <a:t>  Participation is a personal decision. </a:t>
            </a:r>
          </a:p>
          <a:p>
            <a:pPr lvl="1">
              <a:lnSpc>
                <a:spcPct val="80000"/>
              </a:lnSpc>
              <a:tabLst>
                <a:tab pos="291165" algn="l"/>
              </a:tabLst>
            </a:pPr>
            <a:r>
              <a:rPr lang="en-US" sz="900" dirty="0" smtClean="0">
                <a:latin typeface="Arial" pitchFamily="34" charset="0"/>
              </a:rPr>
              <a:t>(1) Subordinates will not be appointed as points-of-contact for a PO membership drive nor may privileges be awarded, or taken away, for the participation or membership rate in a PO. </a:t>
            </a:r>
          </a:p>
          <a:p>
            <a:pPr lvl="1">
              <a:lnSpc>
                <a:spcPct val="80000"/>
              </a:lnSpc>
              <a:tabLst>
                <a:tab pos="291165" algn="l"/>
              </a:tabLst>
            </a:pPr>
            <a:r>
              <a:rPr lang="en-US" sz="900" dirty="0" smtClean="0">
                <a:latin typeface="Arial" pitchFamily="34" charset="0"/>
              </a:rPr>
              <a:t>(2) Subordinates will not be encouraged to participate in a particular PO either in a formation, on Army letterhead, or by any other official action. </a:t>
            </a:r>
          </a:p>
          <a:p>
            <a:pPr lvl="1">
              <a:lnSpc>
                <a:spcPct val="80000"/>
              </a:lnSpc>
              <a:tabLst>
                <a:tab pos="291165" algn="l"/>
              </a:tabLst>
            </a:pPr>
            <a:r>
              <a:rPr lang="en-US" sz="900" dirty="0" smtClean="0">
                <a:latin typeface="Arial" pitchFamily="34" charset="0"/>
              </a:rPr>
              <a:t>(3) Subordinates will not be asked to explain a decision not to join or participate in PO activities. </a:t>
            </a:r>
          </a:p>
          <a:p>
            <a:pPr lvl="1">
              <a:lnSpc>
                <a:spcPct val="80000"/>
              </a:lnSpc>
              <a:tabLst>
                <a:tab pos="291165" algn="l"/>
              </a:tabLst>
            </a:pPr>
            <a:r>
              <a:rPr lang="en-US" sz="900" dirty="0" smtClean="0">
                <a:latin typeface="Arial" pitchFamily="34" charset="0"/>
              </a:rPr>
              <a:t>(4) Subordinates are not required to attend meetings to learn about and/or join a PO. </a:t>
            </a:r>
          </a:p>
          <a:p>
            <a:pPr lvl="1">
              <a:lnSpc>
                <a:spcPct val="80000"/>
              </a:lnSpc>
              <a:tabLst>
                <a:tab pos="291165" algn="l"/>
              </a:tabLst>
            </a:pPr>
            <a:r>
              <a:rPr lang="en-US" sz="900" dirty="0" smtClean="0">
                <a:latin typeface="Arial" pitchFamily="34" charset="0"/>
              </a:rPr>
              <a:t>(5) Membership or non-membership lists are not maintained at any command or staff level.</a:t>
            </a:r>
          </a:p>
          <a:p>
            <a:pPr>
              <a:lnSpc>
                <a:spcPct val="80000"/>
              </a:lnSpc>
              <a:tabLst>
                <a:tab pos="291165" algn="l"/>
              </a:tabLst>
            </a:pPr>
            <a:endParaRPr lang="en-US" sz="900" dirty="0" smtClean="0">
              <a:latin typeface="Arial" pitchFamily="34" charset="0"/>
            </a:endParaRPr>
          </a:p>
          <a:p>
            <a:pPr>
              <a:lnSpc>
                <a:spcPct val="80000"/>
              </a:lnSpc>
              <a:tabLst>
                <a:tab pos="291165" algn="l"/>
              </a:tabLst>
            </a:pPr>
            <a:r>
              <a:rPr lang="en-US" sz="900" u="sng" dirty="0" smtClean="0">
                <a:latin typeface="Arial" pitchFamily="34" charset="0"/>
              </a:rPr>
              <a:t>Background:</a:t>
            </a:r>
          </a:p>
          <a:p>
            <a:pPr>
              <a:lnSpc>
                <a:spcPct val="80000"/>
              </a:lnSpc>
              <a:buFontTx/>
              <a:buChar char="•"/>
              <a:tabLst>
                <a:tab pos="291165" algn="l"/>
              </a:tabLst>
            </a:pPr>
            <a:r>
              <a:rPr lang="en-US" sz="900" dirty="0" smtClean="0">
                <a:latin typeface="Arial" pitchFamily="34" charset="0"/>
              </a:rPr>
              <a:t> 5 C.F.R. 2635.808</a:t>
            </a:r>
          </a:p>
          <a:p>
            <a:pPr>
              <a:lnSpc>
                <a:spcPct val="80000"/>
              </a:lnSpc>
              <a:buFontTx/>
              <a:buChar char="•"/>
              <a:tabLst>
                <a:tab pos="291165" algn="l"/>
              </a:tabLst>
            </a:pPr>
            <a:r>
              <a:rPr lang="en-US" sz="900" dirty="0" smtClean="0">
                <a:latin typeface="Arial" pitchFamily="34" charset="0"/>
              </a:rPr>
              <a:t> AR 210-22, Private Organizations on Department of the Army Installations</a:t>
            </a:r>
          </a:p>
          <a:p>
            <a:pPr>
              <a:lnSpc>
                <a:spcPct val="80000"/>
              </a:lnSpc>
              <a:tabLst>
                <a:tab pos="291165" algn="l"/>
              </a:tabLst>
            </a:pPr>
            <a:r>
              <a:rPr lang="en-US" sz="900" dirty="0" smtClean="0">
                <a:latin typeface="Arial" pitchFamily="34" charset="0"/>
              </a:rPr>
              <a:t>	</a:t>
            </a:r>
          </a:p>
        </p:txBody>
      </p:sp>
    </p:spTree>
    <p:extLst>
      <p:ext uri="{BB962C8B-B14F-4D97-AF65-F5344CB8AC3E}">
        <p14:creationId xmlns:p14="http://schemas.microsoft.com/office/powerpoint/2010/main" val="379285952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A01725FA-7AE2-4A9F-8ED6-60BA5C4ECF7D}" type="slidenum">
              <a:rPr lang="en-US" smtClean="0"/>
              <a:pPr/>
              <a:t>44</a:t>
            </a:fld>
            <a:endParaRPr lang="en-US" smtClean="0"/>
          </a:p>
        </p:txBody>
      </p:sp>
      <p:sp>
        <p:nvSpPr>
          <p:cNvPr id="239619" name="Rectangle 2"/>
          <p:cNvSpPr>
            <a:spLocks noGrp="1" noRot="1" noChangeAspect="1" noChangeArrowheads="1" noTextEdit="1"/>
          </p:cNvSpPr>
          <p:nvPr>
            <p:ph type="sldImg"/>
          </p:nvPr>
        </p:nvSpPr>
        <p:spPr>
          <a:ln/>
        </p:spPr>
      </p:sp>
      <p:sp>
        <p:nvSpPr>
          <p:cNvPr id="239620" name="Rectangle 3"/>
          <p:cNvSpPr>
            <a:spLocks noGrp="1" noChangeArrowheads="1"/>
          </p:cNvSpPr>
          <p:nvPr>
            <p:ph type="body" idx="1"/>
          </p:nvPr>
        </p:nvSpPr>
        <p:spPr>
          <a:noFill/>
          <a:ln/>
        </p:spPr>
        <p:txBody>
          <a:bodyPr/>
          <a:lstStyle/>
          <a:p>
            <a:pPr eaLnBrk="1" hangingPunct="1">
              <a:lnSpc>
                <a:spcPct val="90000"/>
              </a:lnSpc>
              <a:buFontTx/>
              <a:buChar char="•"/>
            </a:pPr>
            <a:r>
              <a:rPr lang="en-US" b="1" dirty="0" smtClean="0">
                <a:latin typeface="Arial" pitchFamily="34" charset="0"/>
              </a:rPr>
              <a:t> </a:t>
            </a:r>
            <a:r>
              <a:rPr lang="en-US" sz="900" b="1" dirty="0" smtClean="0">
                <a:latin typeface="Arial" pitchFamily="34" charset="0"/>
              </a:rPr>
              <a:t>Instructor Comments:</a:t>
            </a:r>
          </a:p>
          <a:p>
            <a:pPr lvl="1" eaLnBrk="1" hangingPunct="1">
              <a:lnSpc>
                <a:spcPct val="90000"/>
              </a:lnSpc>
              <a:buFontTx/>
              <a:buChar char="•"/>
            </a:pPr>
            <a:r>
              <a:rPr lang="en-US" sz="900" dirty="0" smtClean="0">
                <a:latin typeface="Arial" pitchFamily="34" charset="0"/>
              </a:rPr>
              <a:t> JER 3-302, Impartiality of </a:t>
            </a:r>
            <a:r>
              <a:rPr lang="en-US" sz="900" dirty="0" err="1" smtClean="0">
                <a:latin typeface="Arial" pitchFamily="34" charset="0"/>
              </a:rPr>
              <a:t>DoD</a:t>
            </a:r>
            <a:r>
              <a:rPr lang="en-US" sz="900" dirty="0" smtClean="0">
                <a:latin typeface="Arial" pitchFamily="34" charset="0"/>
              </a:rPr>
              <a:t> Employees.  </a:t>
            </a:r>
            <a:r>
              <a:rPr lang="en-US" sz="900" dirty="0" err="1" smtClean="0">
                <a:latin typeface="Arial" pitchFamily="34" charset="0"/>
              </a:rPr>
              <a:t>DoD</a:t>
            </a:r>
            <a:r>
              <a:rPr lang="en-US" sz="900" dirty="0" smtClean="0">
                <a:latin typeface="Arial" pitchFamily="34" charset="0"/>
              </a:rPr>
              <a:t> Employees are generally prohibited from engaging in any official activities in which a non-Federal entity is a party or has a financial interest if the </a:t>
            </a:r>
            <a:r>
              <a:rPr lang="en-US" sz="900" dirty="0" err="1" smtClean="0">
                <a:latin typeface="Arial" pitchFamily="34" charset="0"/>
              </a:rPr>
              <a:t>DoD</a:t>
            </a:r>
            <a:r>
              <a:rPr lang="en-US" sz="900" dirty="0" smtClean="0">
                <a:latin typeface="Arial" pitchFamily="34" charset="0"/>
              </a:rPr>
              <a:t> employee is an active participant in the non-Federal entity or has been an officer in the non-Federal entity within the last year.</a:t>
            </a:r>
          </a:p>
          <a:p>
            <a:pPr lvl="1" eaLnBrk="1" hangingPunct="1">
              <a:lnSpc>
                <a:spcPct val="90000"/>
              </a:lnSpc>
              <a:buFontTx/>
              <a:buChar char="•"/>
            </a:pPr>
            <a:r>
              <a:rPr lang="en-US" sz="900" dirty="0" smtClean="0">
                <a:latin typeface="Arial" pitchFamily="34" charset="0"/>
              </a:rPr>
              <a:t> AR 210-22, 4-2i. An officer or civilian employee who is a PO officer or director will not participate in official Army matters affecting the financial interests of that PO, even though someone else makes the final decision ( </a:t>
            </a:r>
            <a:r>
              <a:rPr lang="en-US" sz="900" dirty="0" smtClean="0">
                <a:latin typeface="Arial" pitchFamily="34" charset="0"/>
                <a:hlinkClick r:id="rId3"/>
              </a:rPr>
              <a:t>18 USC 208 </a:t>
            </a:r>
            <a:r>
              <a:rPr lang="en-US" sz="900" dirty="0" smtClean="0">
                <a:latin typeface="Arial" pitchFamily="34" charset="0"/>
              </a:rPr>
              <a:t>). </a:t>
            </a:r>
          </a:p>
          <a:p>
            <a:pPr lvl="1" eaLnBrk="1" hangingPunct="1">
              <a:lnSpc>
                <a:spcPct val="90000"/>
              </a:lnSpc>
            </a:pPr>
            <a:r>
              <a:rPr lang="en-US" sz="900" dirty="0" smtClean="0">
                <a:latin typeface="Arial" pitchFamily="34" charset="0"/>
              </a:rPr>
              <a:t>(1) If an Army employee is a PO officer, director, or employee, the employee will not participate as an Army official in such matters as-- </a:t>
            </a:r>
            <a:endParaRPr lang="en-US" sz="900" i="1" dirty="0" smtClean="0">
              <a:latin typeface="Arial" pitchFamily="34" charset="0"/>
            </a:endParaRPr>
          </a:p>
          <a:p>
            <a:pPr lvl="1" eaLnBrk="1" hangingPunct="1">
              <a:lnSpc>
                <a:spcPct val="90000"/>
              </a:lnSpc>
            </a:pPr>
            <a:r>
              <a:rPr lang="en-US" sz="900" i="1" dirty="0" smtClean="0">
                <a:latin typeface="Arial" pitchFamily="34" charset="0"/>
              </a:rPr>
              <a:t>(a) </a:t>
            </a:r>
            <a:r>
              <a:rPr lang="en-US" sz="900" dirty="0" smtClean="0">
                <a:latin typeface="Arial" pitchFamily="34" charset="0"/>
              </a:rPr>
              <a:t>Permitting the organization to use space on an installation. </a:t>
            </a:r>
            <a:endParaRPr lang="en-US" sz="900" i="1" dirty="0" smtClean="0">
              <a:latin typeface="Arial" pitchFamily="34" charset="0"/>
            </a:endParaRPr>
          </a:p>
          <a:p>
            <a:pPr lvl="1" eaLnBrk="1" hangingPunct="1">
              <a:lnSpc>
                <a:spcPct val="90000"/>
              </a:lnSpc>
            </a:pPr>
            <a:r>
              <a:rPr lang="en-US" sz="900" i="1" dirty="0" smtClean="0">
                <a:latin typeface="Arial" pitchFamily="34" charset="0"/>
              </a:rPr>
              <a:t>(b) </a:t>
            </a:r>
            <a:r>
              <a:rPr lang="en-US" sz="900" dirty="0" smtClean="0">
                <a:latin typeface="Arial" pitchFamily="34" charset="0"/>
              </a:rPr>
              <a:t>Engaging in cooperative efforts with the organization. </a:t>
            </a:r>
            <a:endParaRPr lang="en-US" sz="900" i="1" dirty="0" smtClean="0">
              <a:latin typeface="Arial" pitchFamily="34" charset="0"/>
            </a:endParaRPr>
          </a:p>
          <a:p>
            <a:pPr lvl="1" eaLnBrk="1" hangingPunct="1">
              <a:lnSpc>
                <a:spcPct val="90000"/>
              </a:lnSpc>
            </a:pPr>
            <a:r>
              <a:rPr lang="en-US" sz="900" i="1" dirty="0" smtClean="0">
                <a:latin typeface="Arial" pitchFamily="34" charset="0"/>
              </a:rPr>
              <a:t>(c) </a:t>
            </a:r>
            <a:r>
              <a:rPr lang="en-US" sz="900" dirty="0" smtClean="0">
                <a:latin typeface="Arial" pitchFamily="34" charset="0"/>
              </a:rPr>
              <a:t>Approving or recommending approval of other employees' TDY or permissive TDY to attend a training seminar sponsored by the organization. </a:t>
            </a:r>
            <a:endParaRPr lang="en-US" sz="900" i="1" dirty="0" smtClean="0">
              <a:latin typeface="Arial" pitchFamily="34" charset="0"/>
            </a:endParaRPr>
          </a:p>
          <a:p>
            <a:pPr lvl="1" eaLnBrk="1" hangingPunct="1">
              <a:lnSpc>
                <a:spcPct val="90000"/>
              </a:lnSpc>
            </a:pPr>
            <a:r>
              <a:rPr lang="en-US" sz="900" i="1" dirty="0" smtClean="0">
                <a:latin typeface="Arial" pitchFamily="34" charset="0"/>
              </a:rPr>
              <a:t>(d) </a:t>
            </a:r>
            <a:r>
              <a:rPr lang="en-US" sz="900" dirty="0" smtClean="0">
                <a:latin typeface="Arial" pitchFamily="34" charset="0"/>
              </a:rPr>
              <a:t>Determining agency interest for an employee to attend a "widely attended gathering" sponsored by the organization. </a:t>
            </a:r>
            <a:endParaRPr lang="en-US" sz="900" i="1" dirty="0" smtClean="0">
              <a:latin typeface="Arial" pitchFamily="34" charset="0"/>
            </a:endParaRPr>
          </a:p>
          <a:p>
            <a:pPr lvl="1" eaLnBrk="1" hangingPunct="1">
              <a:lnSpc>
                <a:spcPct val="90000"/>
              </a:lnSpc>
            </a:pPr>
            <a:r>
              <a:rPr lang="en-US" sz="900" i="1" dirty="0" smtClean="0">
                <a:latin typeface="Arial" pitchFamily="34" charset="0"/>
              </a:rPr>
              <a:t>(e) </a:t>
            </a:r>
            <a:r>
              <a:rPr lang="en-US" sz="900" dirty="0" smtClean="0">
                <a:latin typeface="Arial" pitchFamily="34" charset="0"/>
              </a:rPr>
              <a:t>Approving an employee's acceptance of travel benefits under </a:t>
            </a:r>
            <a:r>
              <a:rPr lang="en-US" sz="900" dirty="0" smtClean="0">
                <a:latin typeface="Arial" pitchFamily="34" charset="0"/>
                <a:hlinkClick r:id="rId4"/>
              </a:rPr>
              <a:t>31 USC 1353 </a:t>
            </a:r>
            <a:r>
              <a:rPr lang="en-US" sz="900" dirty="0" smtClean="0">
                <a:latin typeface="Arial" pitchFamily="34" charset="0"/>
              </a:rPr>
              <a:t>. </a:t>
            </a:r>
          </a:p>
          <a:p>
            <a:pPr lvl="1" eaLnBrk="1" hangingPunct="1">
              <a:lnSpc>
                <a:spcPct val="90000"/>
              </a:lnSpc>
            </a:pPr>
            <a:r>
              <a:rPr lang="en-US" sz="900" dirty="0" smtClean="0">
                <a:latin typeface="Arial" pitchFamily="34" charset="0"/>
              </a:rPr>
              <a:t>(2) Generally, officers and civilians will not personally seek official action on behalf of non-Federal organizations ( </a:t>
            </a:r>
            <a:r>
              <a:rPr lang="en-US" sz="900" dirty="0" smtClean="0">
                <a:latin typeface="Arial" pitchFamily="34" charset="0"/>
                <a:hlinkClick r:id="rId5"/>
              </a:rPr>
              <a:t>18 USC 205 </a:t>
            </a:r>
            <a:r>
              <a:rPr lang="en-US" sz="900" dirty="0" smtClean="0">
                <a:latin typeface="Arial" pitchFamily="34" charset="0"/>
              </a:rPr>
              <a:t>).  However, when the organization is composed primarily of Federal employees and their dependents, they may represent such organizations before Army representatives in some instances. (The advice of their ethics counselor should be sought before they engage in any such representational activities.) </a:t>
            </a:r>
          </a:p>
          <a:p>
            <a:pPr eaLnBrk="1" hangingPunct="1">
              <a:lnSpc>
                <a:spcPct val="90000"/>
              </a:lnSpc>
            </a:pPr>
            <a:endParaRPr lang="en-US" sz="900" dirty="0" smtClean="0">
              <a:latin typeface="Arial" pitchFamily="34" charset="0"/>
            </a:endParaRPr>
          </a:p>
          <a:p>
            <a:pPr eaLnBrk="1" hangingPunct="1">
              <a:lnSpc>
                <a:spcPct val="90000"/>
              </a:lnSpc>
            </a:pPr>
            <a:r>
              <a:rPr lang="en-US" sz="900" u="sng" dirty="0" smtClean="0">
                <a:latin typeface="Arial" pitchFamily="34" charset="0"/>
              </a:rPr>
              <a:t>Background:</a:t>
            </a:r>
          </a:p>
          <a:p>
            <a:pPr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3-302, Impartiality of </a:t>
            </a:r>
            <a:r>
              <a:rPr lang="en-US" sz="900" dirty="0" err="1" smtClean="0">
                <a:latin typeface="Arial" pitchFamily="34" charset="0"/>
              </a:rPr>
              <a:t>DoD</a:t>
            </a:r>
            <a:r>
              <a:rPr lang="en-US" sz="900" dirty="0" smtClean="0">
                <a:latin typeface="Arial" pitchFamily="34" charset="0"/>
              </a:rPr>
              <a:t> Employees.</a:t>
            </a:r>
          </a:p>
          <a:p>
            <a:pPr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§3</a:t>
            </a:r>
            <a:r>
              <a:rPr lang="en-US" sz="900" dirty="0" smtClean="0">
                <a:latin typeface="Arial" pitchFamily="34" charset="0"/>
              </a:rPr>
              <a:t>-210, Fundraising and Membership Drives</a:t>
            </a:r>
          </a:p>
          <a:p>
            <a:pPr eaLnBrk="1" hangingPunct="1">
              <a:lnSpc>
                <a:spcPct val="90000"/>
              </a:lnSpc>
              <a:buFontTx/>
              <a:buChar char="•"/>
            </a:pPr>
            <a:r>
              <a:rPr lang="en-US" sz="900" dirty="0" smtClean="0">
                <a:latin typeface="Arial" pitchFamily="34" charset="0"/>
              </a:rPr>
              <a:t> 5 C.F.R. 2635.702, Use of Public Office for Private Gain</a:t>
            </a:r>
          </a:p>
          <a:p>
            <a:pPr eaLnBrk="1" hangingPunct="1">
              <a:lnSpc>
                <a:spcPct val="90000"/>
              </a:lnSpc>
              <a:buFontTx/>
              <a:buChar char="•"/>
            </a:pPr>
            <a:r>
              <a:rPr lang="en-US" sz="900" dirty="0" smtClean="0">
                <a:latin typeface="Arial" pitchFamily="34" charset="0"/>
              </a:rPr>
              <a:t> AR 210-22, Private Organizations on Department of the Army Installations</a:t>
            </a:r>
          </a:p>
        </p:txBody>
      </p:sp>
    </p:spTree>
    <p:extLst>
      <p:ext uri="{BB962C8B-B14F-4D97-AF65-F5344CB8AC3E}">
        <p14:creationId xmlns:p14="http://schemas.microsoft.com/office/powerpoint/2010/main" val="17398910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500FA831-CB7F-44CA-8AF0-9A779E43BF71}" type="slidenum">
              <a:rPr lang="en-US" smtClean="0"/>
              <a:pPr/>
              <a:t>45</a:t>
            </a:fld>
            <a:endParaRPr lang="en-US" smtClean="0"/>
          </a:p>
        </p:txBody>
      </p:sp>
      <p:sp>
        <p:nvSpPr>
          <p:cNvPr id="228355" name="Rectangle 2"/>
          <p:cNvSpPr>
            <a:spLocks noGrp="1" noRot="1" noChangeAspect="1" noChangeArrowheads="1" noTextEdit="1"/>
          </p:cNvSpPr>
          <p:nvPr>
            <p:ph type="sldImg"/>
          </p:nvPr>
        </p:nvSpPr>
        <p:spPr>
          <a:ln/>
        </p:spPr>
      </p:sp>
      <p:sp>
        <p:nvSpPr>
          <p:cNvPr id="228356"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i="1" dirty="0" smtClean="0">
                <a:latin typeface="Arial" pitchFamily="34" charset="0"/>
              </a:rPr>
              <a:t> </a:t>
            </a:r>
            <a:r>
              <a:rPr lang="en-US" sz="900" dirty="0" smtClean="0">
                <a:latin typeface="Arial" pitchFamily="34" charset="0"/>
              </a:rPr>
              <a:t>Official endorsements are prohibited by JER 3-209 and 5 C.F.R. 2635.702.</a:t>
            </a:r>
          </a:p>
          <a:p>
            <a:pPr lvl="1" eaLnBrk="1" hangingPunct="1">
              <a:buFontTx/>
              <a:buChar char="•"/>
            </a:pPr>
            <a:r>
              <a:rPr lang="en-US" sz="900" dirty="0" smtClean="0">
                <a:latin typeface="Arial" pitchFamily="34" charset="0"/>
              </a:rPr>
              <a:t> In dealing with NFEs, preferential treatment is prohibited. This includes a ban on official endorsement of an NFE, or any event, product, service or enterprise of an NFE, except as authorized in JER 3-210. (Offering group life insurance programs sponsored by the State Military Department, similar to the Servicemen’s Group Life insurance Program, is permissible.) </a:t>
            </a:r>
          </a:p>
          <a:p>
            <a:pPr lvl="1" eaLnBrk="1" hangingPunct="1">
              <a:buFontTx/>
              <a:buChar char="•"/>
            </a:pPr>
            <a:r>
              <a:rPr lang="en-US" sz="900" dirty="0" smtClean="0">
                <a:latin typeface="Arial" pitchFamily="34" charset="0"/>
              </a:rPr>
              <a:t> 3-209: Endorsement of a non-Federal entity, event, product, service, or enterprise may be neither stated nor implied by </a:t>
            </a:r>
            <a:r>
              <a:rPr lang="en-US" sz="900" dirty="0" err="1" smtClean="0">
                <a:latin typeface="Arial" pitchFamily="34" charset="0"/>
              </a:rPr>
              <a:t>DoD</a:t>
            </a:r>
            <a:r>
              <a:rPr lang="en-US" sz="900" dirty="0" smtClean="0">
                <a:latin typeface="Arial" pitchFamily="34" charset="0"/>
              </a:rPr>
              <a:t> or </a:t>
            </a:r>
            <a:r>
              <a:rPr lang="en-US" sz="900" dirty="0" err="1" smtClean="0">
                <a:latin typeface="Arial" pitchFamily="34" charset="0"/>
              </a:rPr>
              <a:t>DoD</a:t>
            </a:r>
            <a:r>
              <a:rPr lang="en-US" sz="900" dirty="0" smtClean="0">
                <a:latin typeface="Arial" pitchFamily="34" charset="0"/>
              </a:rPr>
              <a:t> employees in their official capacities; and titles, positions, or organization names may not be used to suggest official endorsement or preferential treatment of any non-Federal entity except those listed in 3-210.</a:t>
            </a:r>
          </a:p>
          <a:p>
            <a:pPr lvl="1" eaLnBrk="1" hangingPunct="1">
              <a:buFontTx/>
              <a:buChar char="•"/>
            </a:pPr>
            <a:r>
              <a:rPr lang="en-US" sz="900" dirty="0" smtClean="0">
                <a:latin typeface="Arial" pitchFamily="34" charset="0"/>
              </a:rPr>
              <a:t> Note: </a:t>
            </a:r>
            <a:r>
              <a:rPr lang="en-US" sz="900" dirty="0" err="1" smtClean="0">
                <a:latin typeface="Arial" pitchFamily="34" charset="0"/>
              </a:rPr>
              <a:t>DoD</a:t>
            </a:r>
            <a:r>
              <a:rPr lang="en-US" sz="900" dirty="0" smtClean="0">
                <a:latin typeface="Arial" pitchFamily="34" charset="0"/>
              </a:rPr>
              <a:t> employees may use or allow the use of their titles, positions, or organization names in conjunction with their own names only to identify themselves in the performance of their official duties.  </a:t>
            </a:r>
          </a:p>
          <a:p>
            <a:pPr lvl="1" eaLnBrk="1" hangingPunct="1">
              <a:buFontTx/>
              <a:buChar char="•"/>
            </a:pPr>
            <a:r>
              <a:rPr lang="en-US" sz="900" dirty="0" smtClean="0">
                <a:latin typeface="Arial" pitchFamily="34" charset="0"/>
              </a:rPr>
              <a:t> Acknowledgement of a contribution, service, or assistance may be provided if factual and limited to the purpose of recognizing the contribution.  (example: We appreciate your gift to the men and women of the Armed Forces).</a:t>
            </a:r>
          </a:p>
          <a:p>
            <a:pPr eaLnBrk="1" hangingPunct="1"/>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JER </a:t>
            </a:r>
            <a:r>
              <a:rPr lang="en-US" sz="900" dirty="0" smtClean="0">
                <a:latin typeface="Arial" pitchFamily="34" charset="0"/>
                <a:cs typeface="Arial" pitchFamily="34" charset="0"/>
              </a:rPr>
              <a:t>§3-209, Endorsement</a:t>
            </a:r>
          </a:p>
        </p:txBody>
      </p:sp>
    </p:spTree>
    <p:extLst>
      <p:ext uri="{BB962C8B-B14F-4D97-AF65-F5344CB8AC3E}">
        <p14:creationId xmlns:p14="http://schemas.microsoft.com/office/powerpoint/2010/main" val="417082784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5B4CE3AD-B098-4940-9CFC-4B93FA6C2C02}" type="slidenum">
              <a:rPr lang="en-US" smtClean="0"/>
              <a:pPr/>
              <a:t>46</a:t>
            </a:fld>
            <a:endParaRPr lang="en-US" smtClean="0"/>
          </a:p>
        </p:txBody>
      </p:sp>
      <p:sp>
        <p:nvSpPr>
          <p:cNvPr id="229379" name="Rectangle 2"/>
          <p:cNvSpPr>
            <a:spLocks noGrp="1" noRot="1" noChangeAspect="1" noChangeArrowheads="1" noTextEdit="1"/>
          </p:cNvSpPr>
          <p:nvPr>
            <p:ph type="sldImg"/>
          </p:nvPr>
        </p:nvSpPr>
        <p:spPr>
          <a:ln/>
        </p:spPr>
      </p:sp>
      <p:sp>
        <p:nvSpPr>
          <p:cNvPr id="229380" name="Rectangle 3"/>
          <p:cNvSpPr>
            <a:spLocks noGrp="1" noChangeArrowheads="1"/>
          </p:cNvSpPr>
          <p:nvPr>
            <p:ph type="body" idx="1"/>
          </p:nvPr>
        </p:nvSpPr>
        <p:spPr>
          <a:noFill/>
          <a:ln/>
        </p:spPr>
        <p:txBody>
          <a:bodyPr/>
          <a:lstStyle/>
          <a:p>
            <a:pPr eaLnBrk="1" hangingPunct="1">
              <a:lnSpc>
                <a:spcPct val="90000"/>
              </a:lnSpc>
              <a:buFontTx/>
              <a:buChar char="•"/>
            </a:pPr>
            <a:r>
              <a:rPr lang="en-US" sz="900" b="1" dirty="0" smtClean="0">
                <a:latin typeface="Arial" pitchFamily="34" charset="0"/>
              </a:rPr>
              <a:t> Instructor Comments:</a:t>
            </a:r>
          </a:p>
          <a:p>
            <a:pPr marL="400948" lvl="1">
              <a:lnSpc>
                <a:spcPct val="90000"/>
              </a:lnSpc>
              <a:buFontTx/>
              <a:buChar char="•"/>
            </a:pPr>
            <a:r>
              <a:rPr lang="en-US" sz="900" dirty="0" smtClean="0">
                <a:latin typeface="Arial" pitchFamily="34" charset="0"/>
              </a:rPr>
              <a:t> JER 3-210, Fundraising and Membership Drives</a:t>
            </a:r>
          </a:p>
          <a:p>
            <a:pPr marL="400948" lvl="1">
              <a:lnSpc>
                <a:spcPct val="90000"/>
              </a:lnSpc>
              <a:buFontTx/>
              <a:buChar char="•"/>
            </a:pPr>
            <a:r>
              <a:rPr lang="en-US" sz="900" dirty="0" smtClean="0">
                <a:latin typeface="Arial" pitchFamily="34" charset="0"/>
              </a:rPr>
              <a:t> </a:t>
            </a:r>
            <a:r>
              <a:rPr lang="en-US" sz="900" dirty="0" err="1" smtClean="0">
                <a:latin typeface="Arial" pitchFamily="34" charset="0"/>
              </a:rPr>
              <a:t>DoD</a:t>
            </a:r>
            <a:r>
              <a:rPr lang="en-US" sz="900" dirty="0" smtClean="0">
                <a:latin typeface="Arial" pitchFamily="34" charset="0"/>
              </a:rPr>
              <a:t> employees shall not officially endorse or appear to endorse membership drives or fundraising for any non-Federal entity except the following organizations which are not subject to the provisions of subsection 3-211 of this Regulation, below:</a:t>
            </a:r>
          </a:p>
          <a:p>
            <a:pPr marL="400948" lvl="1">
              <a:lnSpc>
                <a:spcPct val="90000"/>
              </a:lnSpc>
            </a:pPr>
            <a:r>
              <a:rPr lang="en-US" sz="900" dirty="0" smtClean="0">
                <a:latin typeface="Arial" pitchFamily="34" charset="0"/>
              </a:rPr>
              <a:t>(a) The Combined Federal Campaign (CFC)</a:t>
            </a:r>
          </a:p>
          <a:p>
            <a:pPr marL="400948" lvl="1">
              <a:lnSpc>
                <a:spcPct val="90000"/>
              </a:lnSpc>
            </a:pPr>
            <a:r>
              <a:rPr lang="en-US" sz="900" dirty="0" smtClean="0">
                <a:latin typeface="Arial" pitchFamily="34" charset="0"/>
              </a:rPr>
              <a:t>(b) Emergency and disaster appeals approved by the Office of Personnel Management (OPM);</a:t>
            </a:r>
          </a:p>
          <a:p>
            <a:pPr marL="400948" lvl="1">
              <a:lnSpc>
                <a:spcPct val="90000"/>
              </a:lnSpc>
            </a:pPr>
            <a:r>
              <a:rPr lang="en-US" sz="900" dirty="0" smtClean="0">
                <a:latin typeface="Arial" pitchFamily="34" charset="0"/>
              </a:rPr>
              <a:t>(c) Army Emergency Relief (AER);</a:t>
            </a:r>
          </a:p>
          <a:p>
            <a:pPr marL="400948" lvl="1">
              <a:lnSpc>
                <a:spcPct val="90000"/>
              </a:lnSpc>
            </a:pPr>
            <a:r>
              <a:rPr lang="en-US" sz="900" dirty="0" smtClean="0">
                <a:latin typeface="Arial" pitchFamily="34" charset="0"/>
              </a:rPr>
              <a:t>(d) Navy-Marine Corps Relief Society;</a:t>
            </a:r>
          </a:p>
          <a:p>
            <a:pPr marL="400948" lvl="1">
              <a:lnSpc>
                <a:spcPct val="90000"/>
              </a:lnSpc>
            </a:pPr>
            <a:r>
              <a:rPr lang="en-US" sz="900" dirty="0" smtClean="0">
                <a:latin typeface="Arial" pitchFamily="34" charset="0"/>
              </a:rPr>
              <a:t>(e) Air Force Assistance Fund, including: Air Force Enlisted Men’s Widows and Dependents Home Foundation, Inc.; Air Force Village; Air Force Aid Society; and General and Mrs. Curtis E. </a:t>
            </a:r>
            <a:r>
              <a:rPr lang="en-US" sz="900" dirty="0" err="1" smtClean="0">
                <a:latin typeface="Arial" pitchFamily="34" charset="0"/>
              </a:rPr>
              <a:t>LeMay</a:t>
            </a:r>
            <a:r>
              <a:rPr lang="en-US" sz="900" dirty="0" smtClean="0">
                <a:latin typeface="Arial" pitchFamily="34" charset="0"/>
              </a:rPr>
              <a:t> Foundation.</a:t>
            </a:r>
          </a:p>
          <a:p>
            <a:pPr marL="400948" lvl="1">
              <a:lnSpc>
                <a:spcPct val="90000"/>
              </a:lnSpc>
            </a:pPr>
            <a:r>
              <a:rPr lang="en-US" sz="900" dirty="0" smtClean="0">
                <a:latin typeface="Arial" pitchFamily="34" charset="0"/>
              </a:rPr>
              <a:t>(f) Other Organizations composed primarily of </a:t>
            </a:r>
            <a:r>
              <a:rPr lang="en-US" sz="900" dirty="0" err="1" smtClean="0">
                <a:latin typeface="Arial" pitchFamily="34" charset="0"/>
              </a:rPr>
              <a:t>DoD</a:t>
            </a:r>
            <a:r>
              <a:rPr lang="en-US" sz="900" dirty="0" smtClean="0">
                <a:latin typeface="Arial" pitchFamily="34" charset="0"/>
              </a:rPr>
              <a:t> employees or their dependents when fundraising among their own members for the benefit of welfare funds for their members or their dependents when approved by the head of the </a:t>
            </a:r>
            <a:r>
              <a:rPr lang="en-US" sz="900" dirty="0" err="1" smtClean="0">
                <a:latin typeface="Arial" pitchFamily="34" charset="0"/>
              </a:rPr>
              <a:t>DoD</a:t>
            </a:r>
            <a:r>
              <a:rPr lang="en-US" sz="900" dirty="0" smtClean="0">
                <a:latin typeface="Arial" pitchFamily="34" charset="0"/>
              </a:rPr>
              <a:t> Component command or organization after consultation with the DAEO or designee. (This includes most morale, welfare and recreation programs, regardless of funding sources.)</a:t>
            </a:r>
          </a:p>
          <a:p>
            <a:pPr eaLnBrk="1" hangingPunct="1">
              <a:lnSpc>
                <a:spcPct val="90000"/>
              </a:lnSpc>
            </a:pPr>
            <a:endParaRPr lang="en-US" sz="900" dirty="0" smtClean="0">
              <a:latin typeface="Arial" pitchFamily="34" charset="0"/>
            </a:endParaRPr>
          </a:p>
          <a:p>
            <a:pPr eaLnBrk="1" hangingPunct="1">
              <a:lnSpc>
                <a:spcPct val="90000"/>
              </a:lnSpc>
            </a:pPr>
            <a:r>
              <a:rPr lang="en-US" sz="900" u="sng" dirty="0" smtClean="0">
                <a:latin typeface="Arial" pitchFamily="34" charset="0"/>
              </a:rPr>
              <a:t>Background:</a:t>
            </a:r>
          </a:p>
          <a:p>
            <a:pPr eaLnBrk="1" hangingPunct="1">
              <a:lnSpc>
                <a:spcPct val="90000"/>
              </a:lnSpc>
              <a:buFontTx/>
              <a:buChar char="•"/>
            </a:pPr>
            <a:r>
              <a:rPr lang="en-US" sz="900" dirty="0" smtClean="0">
                <a:latin typeface="Arial" pitchFamily="34" charset="0"/>
              </a:rPr>
              <a:t> JER </a:t>
            </a:r>
            <a:r>
              <a:rPr lang="en-US" sz="900" dirty="0" smtClean="0">
                <a:latin typeface="Arial" pitchFamily="34" charset="0"/>
                <a:cs typeface="Arial" pitchFamily="34" charset="0"/>
              </a:rPr>
              <a:t>§</a:t>
            </a:r>
            <a:r>
              <a:rPr lang="en-US" sz="900" dirty="0" smtClean="0">
                <a:latin typeface="Arial" pitchFamily="34" charset="0"/>
              </a:rPr>
              <a:t>3-210, Fundraising and Membership Drives</a:t>
            </a:r>
          </a:p>
          <a:p>
            <a:pPr marL="400948" lvl="1">
              <a:lnSpc>
                <a:spcPct val="90000"/>
              </a:lnSpc>
            </a:pPr>
            <a:endParaRPr lang="en-US" sz="900" dirty="0" smtClean="0">
              <a:latin typeface="Arial" pitchFamily="34" charset="0"/>
            </a:endParaRPr>
          </a:p>
          <a:p>
            <a:pPr marL="400948" lvl="1">
              <a:lnSpc>
                <a:spcPct val="90000"/>
              </a:lnSpc>
              <a:buFontTx/>
              <a:buChar char="•"/>
            </a:pPr>
            <a:endParaRPr lang="en-US" sz="900" dirty="0" smtClean="0">
              <a:latin typeface="Arial" pitchFamily="34" charset="0"/>
            </a:endParaRPr>
          </a:p>
        </p:txBody>
      </p:sp>
    </p:spTree>
    <p:extLst>
      <p:ext uri="{BB962C8B-B14F-4D97-AF65-F5344CB8AC3E}">
        <p14:creationId xmlns:p14="http://schemas.microsoft.com/office/powerpoint/2010/main" val="307699688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2ECFE9F-1EC6-43C6-A865-8F9D56977831}" type="slidenum">
              <a:rPr lang="en-US" smtClean="0"/>
              <a:pPr/>
              <a:t>47</a:t>
            </a:fld>
            <a:endParaRPr lang="en-US"/>
          </a:p>
        </p:txBody>
      </p:sp>
    </p:spTree>
    <p:extLst>
      <p:ext uri="{BB962C8B-B14F-4D97-AF65-F5344CB8AC3E}">
        <p14:creationId xmlns:p14="http://schemas.microsoft.com/office/powerpoint/2010/main" val="372041394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44984608-1AB2-4A99-949A-C120DAB3E360}" type="slidenum">
              <a:rPr lang="en-US" smtClean="0"/>
              <a:pPr/>
              <a:t>48</a:t>
            </a:fld>
            <a:endParaRPr lang="en-US" smtClean="0"/>
          </a:p>
        </p:txBody>
      </p:sp>
      <p:sp>
        <p:nvSpPr>
          <p:cNvPr id="271363" name="Rectangle 2"/>
          <p:cNvSpPr>
            <a:spLocks noGrp="1" noRot="1" noChangeAspect="1" noChangeArrowheads="1" noTextEdit="1"/>
          </p:cNvSpPr>
          <p:nvPr>
            <p:ph type="sldImg"/>
          </p:nvPr>
        </p:nvSpPr>
        <p:spPr>
          <a:ln/>
        </p:spPr>
      </p:sp>
      <p:sp>
        <p:nvSpPr>
          <p:cNvPr id="271364" name="Rectangle 3"/>
          <p:cNvSpPr>
            <a:spLocks noGrp="1" noChangeArrowheads="1"/>
          </p:cNvSpPr>
          <p:nvPr>
            <p:ph type="body" idx="1"/>
          </p:nvPr>
        </p:nvSpPr>
        <p:spPr>
          <a:xfrm>
            <a:off x="701359" y="4514485"/>
            <a:ext cx="5607684" cy="4183380"/>
          </a:xfrm>
          <a:noFill/>
          <a:ln/>
        </p:spPr>
        <p:txBody>
          <a:bodyPr/>
          <a:lstStyle/>
          <a:p>
            <a:pPr eaLnBrk="1" hangingPunct="1">
              <a:buFontTx/>
              <a:buChar char="•"/>
            </a:pPr>
            <a:r>
              <a:rPr lang="en-US" sz="900" b="1" dirty="0" smtClean="0">
                <a:latin typeface="Arial" pitchFamily="34" charset="0"/>
              </a:rPr>
              <a:t>Instructor Comments:</a:t>
            </a:r>
          </a:p>
          <a:p>
            <a:pPr lvl="1" eaLnBrk="1" hangingPunct="1">
              <a:buFontTx/>
              <a:buChar char="•"/>
            </a:pPr>
            <a:r>
              <a:rPr lang="en-US" sz="900" dirty="0" smtClean="0">
                <a:latin typeface="Arial" pitchFamily="34" charset="0"/>
              </a:rPr>
              <a:t> Finally, in case some of this confused you, remember this:</a:t>
            </a:r>
          </a:p>
          <a:p>
            <a:pPr lvl="1" eaLnBrk="1" hangingPunct="1">
              <a:buFontTx/>
              <a:buChar char="•"/>
            </a:pPr>
            <a:r>
              <a:rPr lang="en-US" sz="900" dirty="0" smtClean="0">
                <a:latin typeface="Arial" pitchFamily="34" charset="0"/>
              </a:rPr>
              <a:t> No matter the issue (but especially concerning employment), if you are not sure what to do…always check with your ethics counselor</a:t>
            </a:r>
          </a:p>
          <a:p>
            <a:pPr lvl="1" eaLnBrk="1" hangingPunct="1"/>
            <a:endParaRPr lang="en-US" sz="900" dirty="0" smtClean="0">
              <a:latin typeface="Arial" pitchFamily="34" charset="0"/>
            </a:endParaRPr>
          </a:p>
        </p:txBody>
      </p:sp>
    </p:spTree>
    <p:extLst>
      <p:ext uri="{BB962C8B-B14F-4D97-AF65-F5344CB8AC3E}">
        <p14:creationId xmlns:p14="http://schemas.microsoft.com/office/powerpoint/2010/main" val="287410989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FCF2F2E0-20CF-4933-B64B-2D459A607432}" type="slidenum">
              <a:rPr lang="en-US" smtClean="0"/>
              <a:pPr/>
              <a:t>49</a:t>
            </a:fld>
            <a:endParaRPr lang="en-US" smtClean="0"/>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xfrm>
            <a:off x="701359" y="4514485"/>
            <a:ext cx="5607684" cy="4183380"/>
          </a:xfrm>
          <a:noFill/>
          <a:ln/>
        </p:spPr>
        <p:txBody>
          <a:bodyPr/>
          <a:lstStyle/>
          <a:p>
            <a:pPr eaLnBrk="1" hangingPunct="1">
              <a:buFontTx/>
              <a:buChar char="•"/>
            </a:pPr>
            <a:r>
              <a:rPr lang="en-US" sz="900" b="1" dirty="0" smtClean="0">
                <a:latin typeface="Arial" pitchFamily="34" charset="0"/>
              </a:rPr>
              <a:t>Instructor Comments:</a:t>
            </a:r>
          </a:p>
          <a:p>
            <a:pPr lvl="1" eaLnBrk="1" hangingPunct="1">
              <a:buFontTx/>
              <a:buChar char="•"/>
            </a:pPr>
            <a:r>
              <a:rPr lang="en-US" sz="900" dirty="0" smtClean="0">
                <a:latin typeface="Arial" pitchFamily="34" charset="0"/>
                <a:cs typeface="Times New Roman" pitchFamily="18" charset="0"/>
              </a:rPr>
              <a:t> We hope this training has strengthened your understanding of the pertinent ethics issues.  Remember, </a:t>
            </a:r>
            <a:r>
              <a:rPr lang="en-US" sz="900" i="1" dirty="0" smtClean="0">
                <a:latin typeface="Arial" pitchFamily="34" charset="0"/>
                <a:cs typeface="Times New Roman" pitchFamily="18" charset="0"/>
              </a:rPr>
              <a:t>no matter what the ethics issue may be, if you’re not sure what to do, check with your ethics counselor in advance!</a:t>
            </a:r>
            <a:endParaRPr lang="en-US" sz="900" dirty="0" smtClean="0">
              <a:latin typeface="Arial" pitchFamily="34" charset="0"/>
              <a:cs typeface="Times New Roman" pitchFamily="18" charset="0"/>
            </a:endParaRPr>
          </a:p>
          <a:p>
            <a:pPr lvl="1" eaLnBrk="1" hangingPunct="1"/>
            <a:endParaRPr lang="en-US" sz="900" dirty="0" smtClean="0">
              <a:latin typeface="Arial" pitchFamily="34" charset="0"/>
              <a:cs typeface="Times New Roman" pitchFamily="18" charset="0"/>
            </a:endParaRPr>
          </a:p>
        </p:txBody>
      </p:sp>
    </p:spTree>
    <p:extLst>
      <p:ext uri="{BB962C8B-B14F-4D97-AF65-F5344CB8AC3E}">
        <p14:creationId xmlns:p14="http://schemas.microsoft.com/office/powerpoint/2010/main" val="3849489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A17990B5-7D70-4110-A5DB-323B05DFFAE7}" type="slidenum">
              <a:rPr lang="en-US" smtClean="0"/>
              <a:pPr/>
              <a:t>5</a:t>
            </a:fld>
            <a:endParaRPr lang="en-US" smtClean="0"/>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The C.F.R. (5 C.F.R. 2635.101 Basic Obligation of Public Service) lists 14 ethical mandates for federal employees.</a:t>
            </a:r>
          </a:p>
          <a:p>
            <a:pPr lvl="1" eaLnBrk="1" hangingPunct="1">
              <a:buFontTx/>
              <a:buChar char="•"/>
            </a:pPr>
            <a:r>
              <a:rPr lang="en-US" sz="900" dirty="0" smtClean="0">
                <a:latin typeface="Arial" pitchFamily="34" charset="0"/>
              </a:rPr>
              <a:t> These 14 principles are a good starting place for our class because they provide general guidelines that are written so broadly that they cover everything else we will discuss today.  </a:t>
            </a:r>
          </a:p>
          <a:p>
            <a:pPr lvl="1" eaLnBrk="1" hangingPunct="1">
              <a:buFontTx/>
              <a:buChar char="•"/>
            </a:pPr>
            <a:r>
              <a:rPr lang="en-US" sz="900" dirty="0" smtClean="0">
                <a:latin typeface="Arial" pitchFamily="34" charset="0"/>
              </a:rPr>
              <a:t> The most helpful, and the easiest to apply, is the 14th.  Take a moment to read it.  If employees adhere to this rule, all the time, then they will rarely, if ever, have a problem with ethics violations.  Basically, if anything a Soldier or Employee does could make the Army look bad, don’t do it.  Bottom-line, if you think something might violate principle 14, go see your Ethics Counselor. </a:t>
            </a:r>
          </a:p>
          <a:p>
            <a:pPr lvl="1" eaLnBrk="1" hangingPunct="1">
              <a:buFontTx/>
              <a:buChar char="•"/>
            </a:pPr>
            <a:r>
              <a:rPr lang="en-US" sz="900" dirty="0" smtClean="0">
                <a:latin typeface="Arial" pitchFamily="34" charset="0"/>
              </a:rPr>
              <a:t> The 14 ethical mandates present at 5 C.F.R. 2635.101 were originally created in an Executive Order (EO 12674, </a:t>
            </a:r>
            <a:r>
              <a:rPr lang="en-US" sz="900" dirty="0" err="1" smtClean="0">
                <a:latin typeface="Arial" pitchFamily="34" charset="0"/>
              </a:rPr>
              <a:t>dtd</a:t>
            </a:r>
            <a:r>
              <a:rPr lang="en-US" sz="900" dirty="0" smtClean="0">
                <a:latin typeface="Arial" pitchFamily="34" charset="0"/>
              </a:rPr>
              <a:t>. April 12, 1989).  LTG Black, the former Army TJAG, wrote the original draft while serving in Washington, D.C. as a major.</a:t>
            </a:r>
          </a:p>
          <a:p>
            <a:pPr eaLnBrk="1" hangingPunct="1"/>
            <a:endParaRPr lang="en-US" sz="900" u="sng"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5 C.F.R. 2635.101, Basic Obligation of public Service</a:t>
            </a:r>
          </a:p>
          <a:p>
            <a:pPr eaLnBrk="1" hangingPunct="1">
              <a:buFontTx/>
              <a:buChar char="•"/>
            </a:pPr>
            <a:r>
              <a:rPr lang="en-US" sz="900" dirty="0" smtClean="0">
                <a:latin typeface="Arial" pitchFamily="34" charset="0"/>
              </a:rPr>
              <a:t> Executive Order 12674 (12 April 1989) </a:t>
            </a:r>
          </a:p>
          <a:p>
            <a:pPr eaLnBrk="1" hangingPunct="1"/>
            <a:endParaRPr lang="en-US" sz="900" dirty="0" smtClean="0">
              <a:latin typeface="Arial" pitchFamily="34" charset="0"/>
            </a:endParaRPr>
          </a:p>
        </p:txBody>
      </p:sp>
    </p:spTree>
    <p:extLst>
      <p:ext uri="{BB962C8B-B14F-4D97-AF65-F5344CB8AC3E}">
        <p14:creationId xmlns:p14="http://schemas.microsoft.com/office/powerpoint/2010/main" val="124286880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7100F99B-FBA3-4F92-8D2C-567DCEF7392C}" type="slidenum">
              <a:rPr lang="en-US" smtClean="0"/>
              <a:pPr/>
              <a:t>50</a:t>
            </a:fld>
            <a:endParaRPr lang="en-US" smtClean="0"/>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58202456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213AD77C-AA7F-46DC-A9BE-2C9C4C8F01A8}" type="slidenum">
              <a:rPr lang="en-US" smtClean="0"/>
              <a:pPr/>
              <a:t>51</a:t>
            </a:fld>
            <a:endParaRPr lang="en-US" smtClean="0"/>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a:noFill/>
          <a:ln/>
        </p:spPr>
        <p:txBody>
          <a:bodyPr/>
          <a:lstStyle/>
          <a:p>
            <a:pPr eaLnBrk="1" hangingPunct="1"/>
            <a:r>
              <a:rPr lang="en-US" b="1" dirty="0" smtClean="0">
                <a:latin typeface="Arial" pitchFamily="34" charset="0"/>
                <a:cs typeface="Arial" pitchFamily="34" charset="0"/>
              </a:rPr>
              <a:t>Instruction Note:</a:t>
            </a:r>
            <a:endParaRPr lang="en-US" dirty="0" smtClean="0">
              <a:latin typeface="Arial" pitchFamily="34" charset="0"/>
              <a:cs typeface="Arial" pitchFamily="34" charset="0"/>
            </a:endParaRPr>
          </a:p>
          <a:p>
            <a:pPr eaLnBrk="1" hangingPunct="1"/>
            <a:endParaRPr lang="en-US" dirty="0" smtClean="0">
              <a:latin typeface="Arial" pitchFamily="34" charset="0"/>
              <a:cs typeface="Arial" pitchFamily="34" charset="0"/>
            </a:endParaRPr>
          </a:p>
          <a:p>
            <a:pPr eaLnBrk="1" hangingPunct="1"/>
            <a:r>
              <a:rPr lang="en-US" dirty="0" smtClean="0">
                <a:latin typeface="Arial" pitchFamily="34" charset="0"/>
                <a:cs typeface="Arial" pitchFamily="34" charset="0"/>
              </a:rPr>
              <a:t>Questions or comments about this briefing may be referred to the Training Developments Directorate, Distributed</a:t>
            </a:r>
            <a:r>
              <a:rPr lang="en-US" baseline="0" dirty="0" smtClean="0">
                <a:latin typeface="Arial" pitchFamily="34" charset="0"/>
                <a:cs typeface="Arial" pitchFamily="34" charset="0"/>
              </a:rPr>
              <a:t> Learning Division, </a:t>
            </a:r>
            <a:r>
              <a:rPr lang="en-US" dirty="0" smtClean="0">
                <a:latin typeface="Arial" pitchFamily="34" charset="0"/>
                <a:cs typeface="Arial" pitchFamily="34" charset="0"/>
              </a:rPr>
              <a:t>The Judge Advocate General’s Legal Center and School by going to https://jagu.army.mil</a:t>
            </a:r>
            <a:r>
              <a:rPr lang="en-US" baseline="0" dirty="0" smtClean="0">
                <a:latin typeface="Arial" pitchFamily="34" charset="0"/>
                <a:cs typeface="Arial" pitchFamily="34" charset="0"/>
              </a:rPr>
              <a:t> </a:t>
            </a:r>
            <a:r>
              <a:rPr lang="en-US" dirty="0" smtClean="0">
                <a:latin typeface="Arial" pitchFamily="34" charset="0"/>
                <a:cs typeface="Arial" pitchFamily="34" charset="0"/>
              </a:rPr>
              <a:t>and submitting a helpdesk ticket.</a:t>
            </a:r>
          </a:p>
          <a:p>
            <a:pPr eaLnBrk="1" hangingPunct="1"/>
            <a:endParaRPr lang="en-US" sz="900" dirty="0" smtClean="0">
              <a:latin typeface="Arial" pitchFamily="34" charset="0"/>
              <a:cs typeface="Arial" pitchFamily="34" charset="0"/>
            </a:endParaRPr>
          </a:p>
        </p:txBody>
      </p:sp>
    </p:spTree>
    <p:extLst>
      <p:ext uri="{BB962C8B-B14F-4D97-AF65-F5344CB8AC3E}">
        <p14:creationId xmlns:p14="http://schemas.microsoft.com/office/powerpoint/2010/main" val="3175983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9629698E-2B9D-4AEF-940D-46F9AA72EA23}" type="slidenum">
              <a:rPr lang="en-US" smtClean="0"/>
              <a:pPr/>
              <a:t>6</a:t>
            </a:fld>
            <a:endParaRPr lang="en-US"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xfrm>
            <a:off x="701359" y="4514485"/>
            <a:ext cx="5607684" cy="4183380"/>
          </a:xfrm>
          <a:noFill/>
          <a:ln/>
        </p:spPr>
        <p:txBody>
          <a:bodyPr/>
          <a:lstStyle/>
          <a:p>
            <a:pPr eaLnBrk="1" hangingPunct="1"/>
            <a:endParaRPr lang="en-US" sz="900" dirty="0" smtClean="0">
              <a:latin typeface="Arial" pitchFamily="34" charset="0"/>
            </a:endParaRPr>
          </a:p>
        </p:txBody>
      </p:sp>
    </p:spTree>
    <p:extLst>
      <p:ext uri="{BB962C8B-B14F-4D97-AF65-F5344CB8AC3E}">
        <p14:creationId xmlns:p14="http://schemas.microsoft.com/office/powerpoint/2010/main" val="162330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2B442D92-CDD7-4CFE-9534-0FF27623FC54}" type="slidenum">
              <a:rPr lang="en-US" smtClean="0"/>
              <a:pPr/>
              <a:t>7</a:t>
            </a:fld>
            <a:endParaRPr lang="en-US" smtClean="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xfrm>
            <a:off x="701359" y="4514485"/>
            <a:ext cx="5607684" cy="4183380"/>
          </a:xfrm>
          <a:noFill/>
          <a:ln/>
        </p:spPr>
        <p:txBody>
          <a:bodyPr/>
          <a:lstStyle/>
          <a:p>
            <a:pPr eaLnBrk="1" hangingPunct="1"/>
            <a:endParaRPr lang="en-US" smtClean="0"/>
          </a:p>
        </p:txBody>
      </p:sp>
    </p:spTree>
    <p:extLst>
      <p:ext uri="{BB962C8B-B14F-4D97-AF65-F5344CB8AC3E}">
        <p14:creationId xmlns:p14="http://schemas.microsoft.com/office/powerpoint/2010/main" val="1726523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6E7BA87E-5370-4F3D-9830-51FD508C1668}" type="slidenum">
              <a:rPr lang="en-US" smtClean="0"/>
              <a:pPr/>
              <a:t>8</a:t>
            </a:fld>
            <a:endParaRPr lang="en-US" smtClean="0"/>
          </a:p>
        </p:txBody>
      </p:sp>
      <p:sp>
        <p:nvSpPr>
          <p:cNvPr id="150531" name="Rectangle 2"/>
          <p:cNvSpPr>
            <a:spLocks noGrp="1" noRot="1" noChangeAspect="1" noChangeArrowheads="1" noTextEdit="1"/>
          </p:cNvSpPr>
          <p:nvPr>
            <p:ph type="sldImg"/>
          </p:nvPr>
        </p:nvSpPr>
        <p:spPr>
          <a:ln/>
        </p:spPr>
      </p:sp>
      <p:sp>
        <p:nvSpPr>
          <p:cNvPr id="150532"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The first substantive area of ethics guidelines we are going to cover is Use of Government Communications Equipment.  </a:t>
            </a:r>
          </a:p>
          <a:p>
            <a:pPr lvl="1" eaLnBrk="1" hangingPunct="1">
              <a:buFontTx/>
              <a:buChar char="•"/>
            </a:pPr>
            <a:r>
              <a:rPr lang="en-US" sz="900" dirty="0" smtClean="0">
                <a:latin typeface="Arial" pitchFamily="34" charset="0"/>
              </a:rPr>
              <a:t> </a:t>
            </a:r>
            <a:r>
              <a:rPr lang="en-US" sz="900" b="1" u="sng" dirty="0" smtClean="0">
                <a:latin typeface="Arial" pitchFamily="34" charset="0"/>
              </a:rPr>
              <a:t>General Rule</a:t>
            </a:r>
            <a:r>
              <a:rPr lang="en-US" sz="900" dirty="0" smtClean="0">
                <a:latin typeface="Arial" pitchFamily="34" charset="0"/>
              </a:rPr>
              <a:t>.  Employees must protect and conserve government property and use it (or allow its use) only for </a:t>
            </a:r>
            <a:r>
              <a:rPr lang="en-US" sz="900" u="sng" dirty="0" smtClean="0">
                <a:latin typeface="Arial" pitchFamily="34" charset="0"/>
              </a:rPr>
              <a:t>authorized purposes</a:t>
            </a:r>
            <a:r>
              <a:rPr lang="en-US" sz="900" dirty="0" smtClean="0">
                <a:latin typeface="Arial" pitchFamily="34" charset="0"/>
              </a:rPr>
              <a:t>. </a:t>
            </a:r>
            <a:endParaRPr lang="en-US" sz="900" u="sng" dirty="0" smtClean="0">
              <a:latin typeface="Arial" pitchFamily="34" charset="0"/>
            </a:endParaRPr>
          </a:p>
          <a:p>
            <a:pPr lvl="1" eaLnBrk="1" hangingPunct="1">
              <a:buFontTx/>
              <a:buChar char="•"/>
            </a:pPr>
            <a:r>
              <a:rPr lang="en-US" sz="900" dirty="0" smtClean="0">
                <a:latin typeface="Arial" pitchFamily="34" charset="0"/>
              </a:rPr>
              <a:t> Employees have a duty to protect and conserve federal property (Principle 9) and must refrain from using or allowing its use for purposes other than those for which it is made available to the public or those authorized in accordance with law or regulation (5 C.F.R. 2635.704).</a:t>
            </a:r>
          </a:p>
          <a:p>
            <a:pPr eaLnBrk="1" hangingPunct="1"/>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5 C.F.R. 2635.101, Basic Obligation of Public Service</a:t>
            </a:r>
          </a:p>
          <a:p>
            <a:pPr eaLnBrk="1" hangingPunct="1">
              <a:buFontTx/>
              <a:buChar char="•"/>
            </a:pPr>
            <a:r>
              <a:rPr lang="en-US" sz="900" dirty="0" smtClean="0">
                <a:latin typeface="Arial" pitchFamily="34" charset="0"/>
              </a:rPr>
              <a:t> 5 C.F.R. 2635.704, Use of Government Property</a:t>
            </a:r>
          </a:p>
          <a:p>
            <a:pPr eaLnBrk="1" hangingPunct="1">
              <a:buFontTx/>
              <a:buChar char="•"/>
            </a:pPr>
            <a:r>
              <a:rPr lang="en-US" sz="900" dirty="0" smtClean="0">
                <a:latin typeface="Arial" pitchFamily="34" charset="0"/>
              </a:rPr>
              <a:t> 31 U.S.C. § 1301, 1344</a:t>
            </a:r>
          </a:p>
          <a:p>
            <a:pPr eaLnBrk="1" hangingPunct="1">
              <a:buFontTx/>
              <a:buChar char="•"/>
            </a:pPr>
            <a:r>
              <a:rPr lang="en-US" sz="900" dirty="0" smtClean="0">
                <a:latin typeface="Arial" pitchFamily="34" charset="0"/>
              </a:rPr>
              <a:t> JER § 2-300b</a:t>
            </a:r>
          </a:p>
        </p:txBody>
      </p:sp>
    </p:spTree>
    <p:extLst>
      <p:ext uri="{BB962C8B-B14F-4D97-AF65-F5344CB8AC3E}">
        <p14:creationId xmlns:p14="http://schemas.microsoft.com/office/powerpoint/2010/main" val="17649107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p:cNvSpPr>
            <a:spLocks noGrp="1" noChangeArrowheads="1"/>
          </p:cNvSpPr>
          <p:nvPr>
            <p:ph type="sldNum" sz="quarter" idx="5"/>
          </p:nvPr>
        </p:nvSpPr>
        <p:spPr>
          <a:xfrm>
            <a:off x="3971184" y="8829989"/>
            <a:ext cx="3037628" cy="464820"/>
          </a:xfrm>
          <a:prstGeom prst="rect">
            <a:avLst/>
          </a:prstGeom>
          <a:noFill/>
        </p:spPr>
        <p:txBody>
          <a:bodyPr lIns="91645" tIns="45822" rIns="91645" bIns="45822"/>
          <a:lstStyle/>
          <a:p>
            <a:fld id="{13DFD264-9457-4B7F-908A-C1624B89276D}" type="slidenum">
              <a:rPr lang="en-US" smtClean="0"/>
              <a:pPr/>
              <a:t>9</a:t>
            </a:fld>
            <a:endParaRPr lang="en-US" smtClean="0"/>
          </a:p>
        </p:txBody>
      </p:sp>
      <p:sp>
        <p:nvSpPr>
          <p:cNvPr id="151555" name="Rectangle 2"/>
          <p:cNvSpPr>
            <a:spLocks noGrp="1" noRot="1" noChangeAspect="1" noChangeArrowheads="1" noTextEdit="1"/>
          </p:cNvSpPr>
          <p:nvPr>
            <p:ph type="sldImg"/>
          </p:nvPr>
        </p:nvSpPr>
        <p:spPr>
          <a:ln/>
        </p:spPr>
      </p:sp>
      <p:sp>
        <p:nvSpPr>
          <p:cNvPr id="151556" name="Rectangle 3"/>
          <p:cNvSpPr>
            <a:spLocks noGrp="1" noChangeArrowheads="1"/>
          </p:cNvSpPr>
          <p:nvPr>
            <p:ph type="body" idx="1"/>
          </p:nvPr>
        </p:nvSpPr>
        <p:spPr>
          <a:noFill/>
          <a:ln/>
        </p:spPr>
        <p:txBody>
          <a:bodyPr/>
          <a:lstStyle/>
          <a:p>
            <a:pPr eaLnBrk="1" hangingPunct="1">
              <a:buFontTx/>
              <a:buChar char="•"/>
            </a:pPr>
            <a:r>
              <a:rPr lang="en-US" sz="900" b="1" dirty="0" smtClean="0">
                <a:latin typeface="Arial" pitchFamily="34" charset="0"/>
              </a:rPr>
              <a:t> Instructor Comments:</a:t>
            </a:r>
          </a:p>
          <a:p>
            <a:pPr lvl="1" eaLnBrk="1" hangingPunct="1">
              <a:buFontTx/>
              <a:buChar char="•"/>
            </a:pPr>
            <a:r>
              <a:rPr lang="en-US" sz="900" dirty="0" smtClean="0">
                <a:latin typeface="Arial" pitchFamily="34" charset="0"/>
              </a:rPr>
              <a:t> Two of  the 14 ethical principals are relevant to the use of communications equipment.  </a:t>
            </a:r>
          </a:p>
          <a:p>
            <a:pPr lvl="1" eaLnBrk="1" hangingPunct="1">
              <a:buFontTx/>
              <a:buChar char="•"/>
            </a:pPr>
            <a:r>
              <a:rPr lang="en-US" sz="900" dirty="0" smtClean="0">
                <a:latin typeface="Arial" pitchFamily="34" charset="0"/>
              </a:rPr>
              <a:t> Generally, Soldiers should always remember that every piece of Government equipment, communications or not, is provided by the taxpayers’ dollars.  </a:t>
            </a:r>
          </a:p>
          <a:p>
            <a:pPr lvl="1" eaLnBrk="1" hangingPunct="1">
              <a:buFontTx/>
              <a:buChar char="•"/>
            </a:pPr>
            <a:r>
              <a:rPr lang="en-US" sz="900" dirty="0" smtClean="0">
                <a:latin typeface="Arial" pitchFamily="34" charset="0"/>
              </a:rPr>
              <a:t> Congress appropriates those dollars for the military to buy and use equipment for specific purposes.  It is our duty to ensure that the Government resources are used only in the manner approved for use.  </a:t>
            </a:r>
          </a:p>
          <a:p>
            <a:pPr eaLnBrk="1" hangingPunct="1"/>
            <a:endParaRPr lang="en-US" sz="900" dirty="0" smtClean="0">
              <a:latin typeface="Arial" pitchFamily="34" charset="0"/>
            </a:endParaRPr>
          </a:p>
          <a:p>
            <a:pPr eaLnBrk="1" hangingPunct="1"/>
            <a:r>
              <a:rPr lang="en-US" sz="900" u="sng" dirty="0" smtClean="0">
                <a:latin typeface="Arial" pitchFamily="34" charset="0"/>
              </a:rPr>
              <a:t>Background:</a:t>
            </a:r>
          </a:p>
          <a:p>
            <a:pPr eaLnBrk="1" hangingPunct="1">
              <a:buFontTx/>
              <a:buChar char="•"/>
            </a:pPr>
            <a:r>
              <a:rPr lang="en-US" sz="900" dirty="0" smtClean="0">
                <a:latin typeface="Arial" pitchFamily="34" charset="0"/>
              </a:rPr>
              <a:t> 5 C.F.R. 2635.101, Basic Obligation of Public Service</a:t>
            </a:r>
          </a:p>
        </p:txBody>
      </p:sp>
    </p:spTree>
    <p:extLst>
      <p:ext uri="{BB962C8B-B14F-4D97-AF65-F5344CB8AC3E}">
        <p14:creationId xmlns:p14="http://schemas.microsoft.com/office/powerpoint/2010/main" val="18943543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wv outline.jpg"/>
          <p:cNvPicPr>
            <a:picLocks noChangeAspect="1"/>
          </p:cNvPicPr>
          <p:nvPr userDrawn="1"/>
        </p:nvPicPr>
        <p:blipFill>
          <a:blip r:embed="rId2" cstate="print">
            <a:grayscl/>
            <a:lum bright="10000" contrast="-7000"/>
          </a:blip>
          <a:stretch>
            <a:fillRect/>
          </a:stretch>
        </p:blipFill>
        <p:spPr>
          <a:xfrm>
            <a:off x="2743198" y="2743197"/>
            <a:ext cx="3737610" cy="3280791"/>
          </a:xfrm>
          <a:prstGeom prst="rect">
            <a:avLst/>
          </a:prstGeom>
          <a:effectLst>
            <a:outerShdw blurRad="1270000" dist="1358900" algn="ctr" rotWithShape="0">
              <a:schemeClr val="bg1"/>
            </a:outerShdw>
          </a:effectLst>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Rectangle 6"/>
          <p:cNvSpPr>
            <a:spLocks noChangeArrowheads="1"/>
          </p:cNvSpPr>
          <p:nvPr userDrawn="1"/>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a:p>
        </p:txBody>
      </p:sp>
      <p:pic>
        <p:nvPicPr>
          <p:cNvPr id="8" name="Picture 6"/>
          <p:cNvPicPr>
            <a:picLocks noChangeAspect="1" noChangeArrowheads="1"/>
          </p:cNvPicPr>
          <p:nvPr userDrawn="1"/>
        </p:nvPicPr>
        <p:blipFill>
          <a:blip r:embed="rId3" cstate="print"/>
          <a:srcRect/>
          <a:stretch>
            <a:fillRect/>
          </a:stretch>
        </p:blipFill>
        <p:spPr bwMode="auto">
          <a:xfrm>
            <a:off x="0" y="0"/>
            <a:ext cx="1052513" cy="903288"/>
          </a:xfrm>
          <a:prstGeom prst="rect">
            <a:avLst/>
          </a:prstGeom>
          <a:noFill/>
          <a:ln w="9525">
            <a:noFill/>
            <a:miter lim="800000"/>
            <a:headEnd/>
            <a:tailEnd/>
          </a:ln>
        </p:spPr>
      </p:pic>
      <p:pic>
        <p:nvPicPr>
          <p:cNvPr id="9" name="Picture 8"/>
          <p:cNvPicPr>
            <a:picLocks noChangeAspect="1" noChangeArrowheads="1"/>
          </p:cNvPicPr>
          <p:nvPr userDrawn="1"/>
        </p:nvPicPr>
        <p:blipFill>
          <a:blip r:embed="rId4" cstate="print"/>
          <a:stretch>
            <a:fillRect/>
          </a:stretch>
        </p:blipFill>
        <p:spPr bwMode="auto">
          <a:xfrm>
            <a:off x="8100484" y="0"/>
            <a:ext cx="1043516" cy="101282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8CD0D-8232-4E33-9DD9-C8AF5C787EB2}"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8CD0D-8232-4E33-9DD9-C8AF5C787EB2}" type="datetimeFigureOut">
              <a:rPr lang="en-US" smtClean="0"/>
              <a:pPr/>
              <a:t>3/3/2016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98CD0D-8232-4E33-9DD9-C8AF5C787EB2}"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8CD0D-8232-4E33-9DD9-C8AF5C787EB2}" type="datetimeFigureOut">
              <a:rPr lang="en-US" smtClean="0"/>
              <a:pPr/>
              <a:t>3/3/2016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8CD0D-8232-4E33-9DD9-C8AF5C787EB2}" type="datetimeFigureOut">
              <a:rPr lang="en-US" smtClean="0"/>
              <a:pPr/>
              <a:t>3/3/2016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8CD0D-8232-4E33-9DD9-C8AF5C787EB2}"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8CD0D-8232-4E33-9DD9-C8AF5C787EB2}" type="datetimeFigureOut">
              <a:rPr lang="en-US" smtClean="0"/>
              <a:pPr/>
              <a:t>3/3/2016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9C3C12-5BB2-48D9-92A1-57419D23520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8CD0D-8232-4E33-9DD9-C8AF5C787EB2}" type="datetimeFigureOut">
              <a:rPr lang="en-US" smtClean="0"/>
              <a:pPr/>
              <a:t>3/3/2016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C3C12-5BB2-48D9-92A1-57419D23520F}" type="slidenum">
              <a:rPr lang="en-US" smtClean="0"/>
              <a:pPr/>
              <a:t>‹#›</a:t>
            </a:fld>
            <a:endParaRPr lang="en-US"/>
          </a:p>
        </p:txBody>
      </p:sp>
      <p:sp>
        <p:nvSpPr>
          <p:cNvPr id="7" name="Rectangle 6"/>
          <p:cNvSpPr>
            <a:spLocks noChangeArrowheads="1"/>
          </p:cNvSpPr>
          <p:nvPr userDrawn="1"/>
        </p:nvSpPr>
        <p:spPr bwMode="auto">
          <a:xfrm>
            <a:off x="228600" y="228600"/>
            <a:ext cx="8610600" cy="6324600"/>
          </a:xfrm>
          <a:prstGeom prst="rect">
            <a:avLst/>
          </a:prstGeom>
          <a:noFill/>
          <a:ln w="76200">
            <a:solidFill>
              <a:srgbClr val="003399"/>
            </a:solidFill>
            <a:miter lim="800000"/>
            <a:headEnd/>
            <a:tailEnd/>
          </a:ln>
          <a:effectLst/>
        </p:spPr>
        <p:txBody>
          <a:bodyPr wrap="none" anchor="ctr"/>
          <a:lstStyle/>
          <a:p>
            <a:endParaRPr lang="en-US"/>
          </a:p>
        </p:txBody>
      </p:sp>
      <p:pic>
        <p:nvPicPr>
          <p:cNvPr id="8" name="Picture 6"/>
          <p:cNvPicPr>
            <a:picLocks noChangeAspect="1" noChangeArrowheads="1"/>
          </p:cNvPicPr>
          <p:nvPr userDrawn="1"/>
        </p:nvPicPr>
        <p:blipFill>
          <a:blip r:embed="rId13" cstate="print"/>
          <a:srcRect/>
          <a:stretch>
            <a:fillRect/>
          </a:stretch>
        </p:blipFill>
        <p:spPr bwMode="auto">
          <a:xfrm>
            <a:off x="0" y="0"/>
            <a:ext cx="1052513" cy="903288"/>
          </a:xfrm>
          <a:prstGeom prst="rect">
            <a:avLst/>
          </a:prstGeom>
          <a:noFill/>
          <a:ln w="9525">
            <a:noFill/>
            <a:miter lim="800000"/>
            <a:headEnd/>
            <a:tailEnd/>
          </a:ln>
        </p:spPr>
      </p:pic>
      <p:pic>
        <p:nvPicPr>
          <p:cNvPr id="9" name="Picture 8"/>
          <p:cNvPicPr>
            <a:picLocks noChangeAspect="1" noChangeArrowheads="1"/>
          </p:cNvPicPr>
          <p:nvPr userDrawn="1"/>
        </p:nvPicPr>
        <p:blipFill>
          <a:blip r:embed="rId14" cstate="print"/>
          <a:stretch>
            <a:fillRect/>
          </a:stretch>
        </p:blipFill>
        <p:spPr bwMode="auto">
          <a:xfrm>
            <a:off x="8100484" y="0"/>
            <a:ext cx="1043516" cy="1012825"/>
          </a:xfrm>
          <a:prstGeom prst="rect">
            <a:avLst/>
          </a:prstGeom>
          <a:noFill/>
          <a:ln w="9525">
            <a:noFill/>
            <a:miter lim="800000"/>
            <a:headEnd/>
            <a:tailEnd/>
          </a:ln>
        </p:spPr>
      </p:pic>
      <p:pic>
        <p:nvPicPr>
          <p:cNvPr id="10" name="Picture 9" descr="wv outline.jpg"/>
          <p:cNvPicPr>
            <a:picLocks noChangeAspect="1"/>
          </p:cNvPicPr>
          <p:nvPr userDrawn="1"/>
        </p:nvPicPr>
        <p:blipFill>
          <a:blip r:embed="rId15" cstate="print">
            <a:grayscl/>
            <a:lum bright="10000" contrast="-7000"/>
          </a:blip>
          <a:stretch>
            <a:fillRect/>
          </a:stretch>
        </p:blipFill>
        <p:spPr>
          <a:xfrm>
            <a:off x="3200400" y="1828800"/>
            <a:ext cx="3737610" cy="3280791"/>
          </a:xfrm>
          <a:prstGeom prst="rect">
            <a:avLst/>
          </a:prstGeom>
          <a:effectLst>
            <a:outerShdw blurRad="1270000" dist="1358900" algn="ctr" rotWithShape="0">
              <a:schemeClr val="bg1"/>
            </a:out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3.xml"/><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43.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hyperlink" Target="http://www.hqda.army.mil/ogc/eandf.htm"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hyperlink" Target="http://www.jagcnet.army.mil/"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09600" y="228600"/>
            <a:ext cx="7772400" cy="1470025"/>
          </a:xfrm>
        </p:spPr>
        <p:txBody>
          <a:bodyPr>
            <a:normAutofit/>
          </a:bodyPr>
          <a:lstStyle/>
          <a:p>
            <a:r>
              <a:rPr lang="en-US" sz="4800" b="1" dirty="0" smtClean="0"/>
              <a:t>Ethics Training</a:t>
            </a:r>
          </a:p>
        </p:txBody>
      </p:sp>
      <p:sp>
        <p:nvSpPr>
          <p:cNvPr id="8195" name="Rectangle 3"/>
          <p:cNvSpPr>
            <a:spLocks noGrp="1" noChangeArrowheads="1"/>
          </p:cNvSpPr>
          <p:nvPr>
            <p:ph type="subTitle" idx="1"/>
          </p:nvPr>
        </p:nvSpPr>
        <p:spPr>
          <a:xfrm>
            <a:off x="1371600" y="3962400"/>
            <a:ext cx="6400800" cy="1752600"/>
          </a:xfrm>
        </p:spPr>
        <p:txBody>
          <a:bodyPr/>
          <a:lstStyle/>
          <a:p>
            <a:r>
              <a:rPr lang="en-US" sz="2800" dirty="0" smtClean="0">
                <a:solidFill>
                  <a:schemeClr val="tx1">
                    <a:lumMod val="50000"/>
                    <a:lumOff val="50000"/>
                  </a:schemeClr>
                </a:solidFill>
              </a:rPr>
              <a:t>Office of the Staff Judge Advocate</a:t>
            </a:r>
          </a:p>
          <a:p>
            <a:r>
              <a:rPr lang="en-US" sz="2800" dirty="0" smtClean="0">
                <a:solidFill>
                  <a:schemeClr val="tx1">
                    <a:lumMod val="50000"/>
                    <a:lumOff val="50000"/>
                  </a:schemeClr>
                </a:solidFill>
              </a:rPr>
              <a:t>304-561-6619</a:t>
            </a:r>
          </a:p>
          <a:p>
            <a:r>
              <a:rPr lang="en-US" sz="2800" dirty="0" smtClean="0">
                <a:solidFill>
                  <a:schemeClr val="tx1">
                    <a:lumMod val="50000"/>
                    <a:lumOff val="50000"/>
                  </a:schemeClr>
                </a:solidFill>
              </a:rPr>
              <a:t>State Ethics Counselor: LTC Kelly Ambrose</a:t>
            </a:r>
          </a:p>
        </p:txBody>
      </p:sp>
      <p:pic>
        <p:nvPicPr>
          <p:cNvPr id="8196" name="Picture 4" descr="j0301252"/>
          <p:cNvPicPr>
            <a:picLocks noChangeAspect="1" noChangeArrowheads="1"/>
          </p:cNvPicPr>
          <p:nvPr/>
        </p:nvPicPr>
        <p:blipFill>
          <a:blip r:embed="rId3" cstate="screen"/>
          <a:srcRect/>
          <a:stretch>
            <a:fillRect/>
          </a:stretch>
        </p:blipFill>
        <p:spPr bwMode="auto">
          <a:xfrm>
            <a:off x="3352800" y="1676400"/>
            <a:ext cx="2667000" cy="22812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28600"/>
            <a:ext cx="8229600" cy="914400"/>
          </a:xfrm>
        </p:spPr>
        <p:txBody>
          <a:bodyPr>
            <a:normAutofit/>
          </a:bodyPr>
          <a:lstStyle/>
          <a:p>
            <a:pPr eaLnBrk="1" hangingPunct="1">
              <a:buClr>
                <a:srgbClr val="000000"/>
              </a:buClr>
            </a:pPr>
            <a:r>
              <a:rPr lang="en-US" sz="3200" dirty="0" smtClean="0"/>
              <a:t>Official Use and Authorized Purposes Only</a:t>
            </a:r>
          </a:p>
        </p:txBody>
      </p:sp>
      <p:sp>
        <p:nvSpPr>
          <p:cNvPr id="18435" name="Rectangle 3"/>
          <p:cNvSpPr>
            <a:spLocks noGrp="1" noChangeArrowheads="1"/>
          </p:cNvSpPr>
          <p:nvPr>
            <p:ph idx="1"/>
          </p:nvPr>
        </p:nvSpPr>
        <p:spPr>
          <a:xfrm>
            <a:off x="609600" y="1600201"/>
            <a:ext cx="7086600" cy="4419600"/>
          </a:xfrm>
        </p:spPr>
        <p:txBody>
          <a:bodyPr/>
          <a:lstStyle/>
          <a:p>
            <a:pPr marL="0" indent="0" eaLnBrk="1" hangingPunct="1">
              <a:buClr>
                <a:srgbClr val="000000"/>
              </a:buClr>
              <a:buNone/>
            </a:pPr>
            <a:r>
              <a:rPr lang="en-US" sz="2800" dirty="0" smtClean="0"/>
              <a:t>Includes the following types of communications equipment</a:t>
            </a:r>
            <a:r>
              <a:rPr lang="en-US" sz="2800" dirty="0" smtClean="0">
                <a:solidFill>
                  <a:srgbClr val="000000"/>
                </a:solidFill>
              </a:rPr>
              <a:t>:</a:t>
            </a:r>
            <a:endParaRPr lang="en-US" sz="2800" dirty="0" smtClean="0"/>
          </a:p>
          <a:p>
            <a:pPr lvl="1" eaLnBrk="1" hangingPunct="1">
              <a:buClr>
                <a:srgbClr val="000000"/>
              </a:buClr>
            </a:pPr>
            <a:r>
              <a:rPr lang="en-US" sz="2400" dirty="0" smtClean="0"/>
              <a:t>Telephones</a:t>
            </a:r>
          </a:p>
          <a:p>
            <a:pPr lvl="1" eaLnBrk="1" hangingPunct="1">
              <a:buClr>
                <a:srgbClr val="000000"/>
              </a:buClr>
            </a:pPr>
            <a:r>
              <a:rPr lang="en-US" sz="2400" dirty="0" smtClean="0"/>
              <a:t>Fax Machines</a:t>
            </a:r>
          </a:p>
          <a:p>
            <a:pPr lvl="1" eaLnBrk="1" hangingPunct="1">
              <a:buClr>
                <a:srgbClr val="000000"/>
              </a:buClr>
            </a:pPr>
            <a:r>
              <a:rPr lang="en-US" sz="2400" dirty="0" smtClean="0"/>
              <a:t>Computers</a:t>
            </a:r>
          </a:p>
          <a:p>
            <a:pPr lvl="1" eaLnBrk="1" hangingPunct="1">
              <a:buClr>
                <a:srgbClr val="000000"/>
              </a:buClr>
            </a:pPr>
            <a:r>
              <a:rPr lang="en-US" sz="2400" dirty="0" smtClean="0"/>
              <a:t>E-mail</a:t>
            </a:r>
          </a:p>
          <a:p>
            <a:pPr lvl="1" eaLnBrk="1" hangingPunct="1">
              <a:buClr>
                <a:srgbClr val="000000"/>
              </a:buClr>
            </a:pPr>
            <a:r>
              <a:rPr lang="en-US" sz="2400" dirty="0" smtClean="0"/>
              <a:t>Internet</a:t>
            </a:r>
          </a:p>
        </p:txBody>
      </p:sp>
      <p:pic>
        <p:nvPicPr>
          <p:cNvPr id="18436" name="Picture 4" descr="bd07153_"/>
          <p:cNvPicPr>
            <a:picLocks noChangeAspect="1" noChangeArrowheads="1"/>
          </p:cNvPicPr>
          <p:nvPr/>
        </p:nvPicPr>
        <p:blipFill>
          <a:blip r:embed="rId3" cstate="screen"/>
          <a:srcRect/>
          <a:stretch>
            <a:fillRect/>
          </a:stretch>
        </p:blipFill>
        <p:spPr bwMode="auto">
          <a:xfrm>
            <a:off x="5486400" y="2895600"/>
            <a:ext cx="3048000" cy="25638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33400" y="304800"/>
            <a:ext cx="7924800" cy="762000"/>
          </a:xfrm>
        </p:spPr>
        <p:txBody>
          <a:bodyPr>
            <a:normAutofit/>
          </a:bodyPr>
          <a:lstStyle/>
          <a:p>
            <a:pPr eaLnBrk="1" hangingPunct="1">
              <a:buClr>
                <a:srgbClr val="000000"/>
              </a:buClr>
            </a:pPr>
            <a:r>
              <a:rPr lang="en-US" sz="4000" dirty="0" smtClean="0"/>
              <a:t>Official Use</a:t>
            </a:r>
          </a:p>
        </p:txBody>
      </p:sp>
      <p:sp>
        <p:nvSpPr>
          <p:cNvPr id="19459" name="Rectangle 3"/>
          <p:cNvSpPr>
            <a:spLocks noGrp="1" noChangeArrowheads="1"/>
          </p:cNvSpPr>
          <p:nvPr>
            <p:ph idx="1"/>
          </p:nvPr>
        </p:nvSpPr>
        <p:spPr>
          <a:xfrm>
            <a:off x="762000" y="1752600"/>
            <a:ext cx="7772400" cy="3581400"/>
          </a:xfrm>
        </p:spPr>
        <p:txBody>
          <a:bodyPr/>
          <a:lstStyle/>
          <a:p>
            <a:pPr eaLnBrk="1" hangingPunct="1">
              <a:buClr>
                <a:srgbClr val="000000"/>
              </a:buClr>
            </a:pPr>
            <a:r>
              <a:rPr lang="en-US" smtClean="0"/>
              <a:t>Communications that are necessary in the interest of Government</a:t>
            </a:r>
          </a:p>
          <a:p>
            <a:pPr eaLnBrk="1" hangingPunct="1">
              <a:buClr>
                <a:srgbClr val="000000"/>
              </a:buClr>
            </a:pPr>
            <a:r>
              <a:rPr lang="en-US" smtClean="0"/>
              <a:t>Emergency communications</a:t>
            </a:r>
          </a:p>
          <a:p>
            <a:pPr eaLnBrk="1" hangingPunct="1">
              <a:buClr>
                <a:srgbClr val="000000"/>
              </a:buClr>
            </a:pPr>
            <a:r>
              <a:rPr lang="en-US" smtClean="0"/>
              <a:t>Morale and welfare communications (extended deployments)</a:t>
            </a:r>
          </a:p>
          <a:p>
            <a:pPr eaLnBrk="1" hangingPunct="1">
              <a:buClr>
                <a:srgbClr val="000000"/>
              </a:buClr>
            </a:pPr>
            <a:endParaRPr lang="en-US"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304800"/>
            <a:ext cx="8229600" cy="990600"/>
          </a:xfrm>
        </p:spPr>
        <p:txBody>
          <a:bodyPr>
            <a:normAutofit/>
          </a:bodyPr>
          <a:lstStyle/>
          <a:p>
            <a:pPr eaLnBrk="1" hangingPunct="1">
              <a:buClr>
                <a:srgbClr val="000000"/>
              </a:buClr>
            </a:pPr>
            <a:r>
              <a:rPr lang="en-US" sz="4000" dirty="0" smtClean="0"/>
              <a:t>Authorized Use</a:t>
            </a:r>
          </a:p>
        </p:txBody>
      </p:sp>
      <p:sp>
        <p:nvSpPr>
          <p:cNvPr id="20483" name="Rectangle 3"/>
          <p:cNvSpPr>
            <a:spLocks noGrp="1" noChangeArrowheads="1"/>
          </p:cNvSpPr>
          <p:nvPr>
            <p:ph idx="1"/>
          </p:nvPr>
        </p:nvSpPr>
        <p:spPr>
          <a:xfrm>
            <a:off x="457200" y="1600200"/>
            <a:ext cx="8229600" cy="4530725"/>
          </a:xfrm>
        </p:spPr>
        <p:txBody>
          <a:bodyPr>
            <a:normAutofit fontScale="92500" lnSpcReduction="10000"/>
          </a:bodyPr>
          <a:lstStyle/>
          <a:p>
            <a:pPr eaLnBrk="1" hangingPunct="1">
              <a:lnSpc>
                <a:spcPct val="90000"/>
              </a:lnSpc>
              <a:buClr>
                <a:srgbClr val="000000"/>
              </a:buClr>
            </a:pPr>
            <a:r>
              <a:rPr lang="en-US" sz="2800" dirty="0" smtClean="0"/>
              <a:t>Personal communications from office                    </a:t>
            </a:r>
          </a:p>
          <a:p>
            <a:pPr eaLnBrk="1" hangingPunct="1">
              <a:lnSpc>
                <a:spcPct val="90000"/>
              </a:lnSpc>
              <a:buClr>
                <a:srgbClr val="000000"/>
              </a:buClr>
              <a:buFontTx/>
              <a:buNone/>
            </a:pPr>
            <a:r>
              <a:rPr lang="en-US" sz="2800" dirty="0" smtClean="0"/>
              <a:t>        - Does not adversely affect official duties</a:t>
            </a:r>
          </a:p>
          <a:p>
            <a:pPr eaLnBrk="1" hangingPunct="1">
              <a:lnSpc>
                <a:spcPct val="90000"/>
              </a:lnSpc>
              <a:buClr>
                <a:srgbClr val="000000"/>
              </a:buClr>
              <a:buFontTx/>
              <a:buNone/>
            </a:pPr>
            <a:r>
              <a:rPr lang="en-US" sz="2800" dirty="0" smtClean="0"/>
              <a:t>        - Reasonable duration and frequency</a:t>
            </a:r>
          </a:p>
          <a:p>
            <a:pPr eaLnBrk="1" hangingPunct="1">
              <a:lnSpc>
                <a:spcPct val="90000"/>
              </a:lnSpc>
              <a:buClr>
                <a:srgbClr val="000000"/>
              </a:buClr>
              <a:buFontTx/>
              <a:buNone/>
            </a:pPr>
            <a:r>
              <a:rPr lang="en-US" sz="2800" dirty="0" smtClean="0"/>
              <a:t>        - Legitimate public interest</a:t>
            </a:r>
          </a:p>
          <a:p>
            <a:pPr eaLnBrk="1" hangingPunct="1">
              <a:lnSpc>
                <a:spcPct val="90000"/>
              </a:lnSpc>
              <a:buClr>
                <a:srgbClr val="000000"/>
              </a:buClr>
              <a:buFontTx/>
              <a:buNone/>
            </a:pPr>
            <a:r>
              <a:rPr lang="en-US" sz="2800" dirty="0" smtClean="0"/>
              <a:t>        - Does not reflect adversely on DOD</a:t>
            </a:r>
          </a:p>
          <a:p>
            <a:pPr eaLnBrk="1" hangingPunct="1">
              <a:lnSpc>
                <a:spcPct val="90000"/>
              </a:lnSpc>
              <a:buClr>
                <a:srgbClr val="000000"/>
              </a:buClr>
              <a:buFontTx/>
              <a:buNone/>
            </a:pPr>
            <a:r>
              <a:rPr lang="en-US" sz="2800" dirty="0" smtClean="0"/>
              <a:t>        - Does not overburden communications 		system</a:t>
            </a:r>
          </a:p>
          <a:p>
            <a:pPr eaLnBrk="1" hangingPunct="1">
              <a:lnSpc>
                <a:spcPct val="90000"/>
              </a:lnSpc>
              <a:buClr>
                <a:srgbClr val="000000"/>
              </a:buClr>
              <a:buFontTx/>
              <a:buNone/>
            </a:pPr>
            <a:r>
              <a:rPr lang="en-US" sz="2800" dirty="0" smtClean="0"/>
              <a:t>        - Creates no significant additional cost</a:t>
            </a:r>
          </a:p>
          <a:p>
            <a:pPr eaLnBrk="1" hangingPunct="1">
              <a:lnSpc>
                <a:spcPct val="90000"/>
              </a:lnSpc>
              <a:buClr>
                <a:srgbClr val="000000"/>
              </a:buClr>
            </a:pPr>
            <a:r>
              <a:rPr lang="en-US" sz="2800" dirty="0" smtClean="0"/>
              <a:t>Brief calls home while TDY (transportation and schedule changes)</a:t>
            </a:r>
          </a:p>
          <a:p>
            <a:pPr eaLnBrk="1" hangingPunct="1">
              <a:lnSpc>
                <a:spcPct val="90000"/>
              </a:lnSpc>
              <a:buClr>
                <a:srgbClr val="000000"/>
              </a:buClr>
              <a:buFontTx/>
              <a:buNone/>
            </a:pPr>
            <a:r>
              <a:rPr lang="en-US" sz="2800" dirty="0" smtClean="0"/>
              <a:t>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838200" y="228600"/>
            <a:ext cx="7467600" cy="990600"/>
          </a:xfrm>
        </p:spPr>
        <p:txBody>
          <a:bodyPr>
            <a:normAutofit/>
          </a:bodyPr>
          <a:lstStyle/>
          <a:p>
            <a:pPr eaLnBrk="1" hangingPunct="1">
              <a:buClr>
                <a:srgbClr val="000000"/>
              </a:buClr>
            </a:pPr>
            <a:r>
              <a:rPr lang="en-US" sz="4000" dirty="0" smtClean="0"/>
              <a:t>Cell Phones</a:t>
            </a:r>
          </a:p>
        </p:txBody>
      </p:sp>
      <p:sp>
        <p:nvSpPr>
          <p:cNvPr id="21507" name="Rectangle 3"/>
          <p:cNvSpPr>
            <a:spLocks noGrp="1" noChangeArrowheads="1"/>
          </p:cNvSpPr>
          <p:nvPr>
            <p:ph idx="1"/>
          </p:nvPr>
        </p:nvSpPr>
        <p:spPr>
          <a:xfrm>
            <a:off x="533400" y="1870075"/>
            <a:ext cx="8153400" cy="3616325"/>
          </a:xfrm>
        </p:spPr>
        <p:txBody>
          <a:bodyPr/>
          <a:lstStyle/>
          <a:p>
            <a:pPr eaLnBrk="1" hangingPunct="1">
              <a:buClr>
                <a:srgbClr val="000000"/>
              </a:buClr>
            </a:pPr>
            <a:r>
              <a:rPr lang="en-US" dirty="0" smtClean="0"/>
              <a:t>Official Use</a:t>
            </a:r>
          </a:p>
          <a:p>
            <a:pPr eaLnBrk="1" hangingPunct="1">
              <a:buClr>
                <a:srgbClr val="000000"/>
              </a:buClr>
            </a:pPr>
            <a:r>
              <a:rPr lang="en-US" dirty="0" smtClean="0"/>
              <a:t>Limited Authorized Use Permissible              </a:t>
            </a:r>
          </a:p>
          <a:p>
            <a:pPr eaLnBrk="1" hangingPunct="1">
              <a:buClr>
                <a:srgbClr val="000000"/>
              </a:buClr>
            </a:pPr>
            <a:r>
              <a:rPr lang="en-US" dirty="0" smtClean="0"/>
              <a:t>AR 25-13 (25 March 2013)</a:t>
            </a:r>
          </a:p>
          <a:p>
            <a:pPr lvl="1" eaLnBrk="1" hangingPunct="1">
              <a:buClr>
                <a:srgbClr val="000000"/>
              </a:buClr>
            </a:pPr>
            <a:r>
              <a:rPr lang="en-US" i="1" dirty="0" smtClean="0"/>
              <a:t>(note: the guidance in this area has changed considerably with the new regulations AR 25-1 and AR 25-13)</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28600"/>
            <a:ext cx="8229600" cy="1143000"/>
          </a:xfrm>
        </p:spPr>
        <p:txBody>
          <a:bodyPr>
            <a:normAutofit/>
          </a:bodyPr>
          <a:lstStyle/>
          <a:p>
            <a:pPr eaLnBrk="1" hangingPunct="1">
              <a:buClr>
                <a:srgbClr val="000000"/>
              </a:buClr>
            </a:pPr>
            <a:r>
              <a:rPr lang="en-US" sz="4000" dirty="0" smtClean="0"/>
              <a:t>E-mail And Internet</a:t>
            </a:r>
          </a:p>
        </p:txBody>
      </p:sp>
      <p:sp>
        <p:nvSpPr>
          <p:cNvPr id="22531" name="Rectangle 3"/>
          <p:cNvSpPr>
            <a:spLocks noGrp="1" noChangeArrowheads="1"/>
          </p:cNvSpPr>
          <p:nvPr>
            <p:ph idx="1"/>
          </p:nvPr>
        </p:nvSpPr>
        <p:spPr>
          <a:xfrm>
            <a:off x="381000" y="1447800"/>
            <a:ext cx="8305800" cy="4800600"/>
          </a:xfrm>
        </p:spPr>
        <p:txBody>
          <a:bodyPr/>
          <a:lstStyle/>
          <a:p>
            <a:pPr eaLnBrk="1" hangingPunct="1">
              <a:buClr>
                <a:srgbClr val="000000"/>
              </a:buClr>
            </a:pPr>
            <a:r>
              <a:rPr lang="en-US" sz="2800" dirty="0" smtClean="0"/>
              <a:t>Official Use</a:t>
            </a:r>
          </a:p>
          <a:p>
            <a:pPr eaLnBrk="1" hangingPunct="1">
              <a:buClr>
                <a:srgbClr val="000000"/>
              </a:buClr>
            </a:pPr>
            <a:r>
              <a:rPr lang="en-US" sz="2800" dirty="0" smtClean="0"/>
              <a:t>Authorized Use				</a:t>
            </a:r>
          </a:p>
          <a:p>
            <a:pPr eaLnBrk="1" hangingPunct="1">
              <a:buClr>
                <a:srgbClr val="000000"/>
              </a:buClr>
              <a:buFontTx/>
              <a:buNone/>
            </a:pPr>
            <a:r>
              <a:rPr lang="en-US" sz="2800" dirty="0" smtClean="0"/>
              <a:t>    -  Brief internet searches</a:t>
            </a:r>
          </a:p>
          <a:p>
            <a:pPr eaLnBrk="1" hangingPunct="1">
              <a:buClr>
                <a:srgbClr val="000000"/>
              </a:buClr>
              <a:buFontTx/>
              <a:buNone/>
            </a:pPr>
            <a:r>
              <a:rPr lang="en-US" sz="2800" dirty="0" smtClean="0"/>
              <a:t>    -  E-mailing directions to visiting relatives</a:t>
            </a:r>
          </a:p>
          <a:p>
            <a:pPr eaLnBrk="1" hangingPunct="1">
              <a:buClr>
                <a:srgbClr val="000000"/>
              </a:buClr>
              <a:buFontTx/>
              <a:buNone/>
            </a:pPr>
            <a:r>
              <a:rPr lang="en-US" sz="2800" dirty="0" smtClean="0"/>
              <a:t>    -  Scheduling doctor or home repair 	appointments </a:t>
            </a:r>
          </a:p>
          <a:p>
            <a:pPr eaLnBrk="1" hangingPunct="1">
              <a:buClr>
                <a:srgbClr val="000000"/>
              </a:buClr>
            </a:pPr>
            <a:r>
              <a:rPr lang="en-US" sz="2800" dirty="0" smtClean="0"/>
              <a:t>Authorized use may not interfere with official duties or undermine readiness</a:t>
            </a:r>
          </a:p>
          <a:p>
            <a:pPr eaLnBrk="1" hangingPunct="1">
              <a:buClr>
                <a:srgbClr val="000000"/>
              </a:buClr>
            </a:pPr>
            <a:r>
              <a:rPr lang="en-US" sz="2800" dirty="0" smtClean="0"/>
              <a:t>May not overburden communications system</a:t>
            </a:r>
          </a:p>
        </p:txBody>
      </p:sp>
      <p:pic>
        <p:nvPicPr>
          <p:cNvPr id="22532" name="Picture 4" descr="j0411476[1]"/>
          <p:cNvPicPr>
            <a:picLocks noChangeAspect="1" noChangeArrowheads="1"/>
          </p:cNvPicPr>
          <p:nvPr/>
        </p:nvPicPr>
        <p:blipFill>
          <a:blip r:embed="rId3" cstate="screen"/>
          <a:srcRect/>
          <a:stretch>
            <a:fillRect/>
          </a:stretch>
        </p:blipFill>
        <p:spPr bwMode="auto">
          <a:xfrm>
            <a:off x="6629400" y="1371600"/>
            <a:ext cx="1971675" cy="14668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2000" y="304800"/>
            <a:ext cx="7620000" cy="990600"/>
          </a:xfrm>
        </p:spPr>
        <p:txBody>
          <a:bodyPr>
            <a:normAutofit/>
          </a:bodyPr>
          <a:lstStyle/>
          <a:p>
            <a:pPr eaLnBrk="1" hangingPunct="1">
              <a:buClr>
                <a:srgbClr val="000000"/>
              </a:buClr>
            </a:pPr>
            <a:r>
              <a:rPr lang="en-US" sz="4000" b="1" dirty="0" smtClean="0"/>
              <a:t>NO!!!!!</a:t>
            </a:r>
          </a:p>
        </p:txBody>
      </p:sp>
      <p:sp>
        <p:nvSpPr>
          <p:cNvPr id="23555" name="Rectangle 3"/>
          <p:cNvSpPr>
            <a:spLocks noGrp="1" noChangeArrowheads="1"/>
          </p:cNvSpPr>
          <p:nvPr>
            <p:ph idx="1"/>
          </p:nvPr>
        </p:nvSpPr>
        <p:spPr>
          <a:xfrm>
            <a:off x="457200" y="1600200"/>
            <a:ext cx="8153400" cy="4530725"/>
          </a:xfrm>
        </p:spPr>
        <p:txBody>
          <a:bodyPr/>
          <a:lstStyle/>
          <a:p>
            <a:pPr eaLnBrk="1" hangingPunct="1">
              <a:lnSpc>
                <a:spcPct val="80000"/>
              </a:lnSpc>
              <a:buClr>
                <a:srgbClr val="000000"/>
              </a:buClr>
            </a:pPr>
            <a:r>
              <a:rPr lang="en-US" sz="2800" dirty="0" smtClean="0"/>
              <a:t>Pornography or obscene material</a:t>
            </a:r>
          </a:p>
          <a:p>
            <a:pPr eaLnBrk="1" hangingPunct="1">
              <a:lnSpc>
                <a:spcPct val="80000"/>
              </a:lnSpc>
              <a:buClr>
                <a:srgbClr val="000000"/>
              </a:buClr>
            </a:pPr>
            <a:r>
              <a:rPr lang="en-US" sz="2800" dirty="0" smtClean="0"/>
              <a:t>Copyright infringement (such as the sharing of copyright material by means of peer-to-peer software)</a:t>
            </a:r>
          </a:p>
          <a:p>
            <a:pPr eaLnBrk="1" hangingPunct="1">
              <a:lnSpc>
                <a:spcPct val="80000"/>
              </a:lnSpc>
              <a:buClr>
                <a:srgbClr val="000000"/>
              </a:buClr>
            </a:pPr>
            <a:r>
              <a:rPr lang="en-US" sz="2800" dirty="0" smtClean="0"/>
              <a:t>Gambling</a:t>
            </a:r>
          </a:p>
          <a:p>
            <a:pPr eaLnBrk="1" hangingPunct="1">
              <a:lnSpc>
                <a:spcPct val="80000"/>
              </a:lnSpc>
              <a:buClr>
                <a:srgbClr val="000000"/>
              </a:buClr>
            </a:pPr>
            <a:r>
              <a:rPr lang="en-US" sz="2800" dirty="0" smtClean="0"/>
              <a:t>Unofficial advertising, soliciting, or selling except on authorized bulletin boards established for such use</a:t>
            </a:r>
          </a:p>
          <a:p>
            <a:pPr eaLnBrk="1" hangingPunct="1">
              <a:lnSpc>
                <a:spcPct val="80000"/>
              </a:lnSpc>
              <a:buClr>
                <a:srgbClr val="000000"/>
              </a:buClr>
            </a:pPr>
            <a:r>
              <a:rPr lang="en-US" sz="2800" dirty="0" smtClean="0"/>
              <a:t>Chain letters</a:t>
            </a:r>
          </a:p>
          <a:p>
            <a:pPr eaLnBrk="1" hangingPunct="1">
              <a:lnSpc>
                <a:spcPct val="80000"/>
              </a:lnSpc>
              <a:buClr>
                <a:srgbClr val="000000"/>
              </a:buClr>
            </a:pPr>
            <a:r>
              <a:rPr lang="en-US" sz="2800" dirty="0" smtClean="0"/>
              <a:t>Inappropriately handled classified information</a:t>
            </a:r>
          </a:p>
        </p:txBody>
      </p:sp>
      <p:pic>
        <p:nvPicPr>
          <p:cNvPr id="23556" name="Picture 4" descr="j0097899[1]"/>
          <p:cNvPicPr>
            <a:picLocks noChangeAspect="1" noChangeArrowheads="1"/>
          </p:cNvPicPr>
          <p:nvPr/>
        </p:nvPicPr>
        <p:blipFill>
          <a:blip r:embed="rId3" cstate="screen"/>
          <a:srcRect/>
          <a:stretch>
            <a:fillRect/>
          </a:stretch>
        </p:blipFill>
        <p:spPr bwMode="auto">
          <a:xfrm>
            <a:off x="6553200" y="228600"/>
            <a:ext cx="1711325" cy="17795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304800"/>
            <a:ext cx="7848600" cy="1143000"/>
          </a:xfrm>
        </p:spPr>
        <p:txBody>
          <a:bodyPr>
            <a:normAutofit fontScale="90000"/>
          </a:bodyPr>
          <a:lstStyle/>
          <a:p>
            <a:pPr eaLnBrk="1" hangingPunct="1">
              <a:buClr>
                <a:srgbClr val="000000"/>
              </a:buClr>
            </a:pPr>
            <a:r>
              <a:rPr lang="en-US" sz="4000" dirty="0" smtClean="0"/>
              <a:t>Use Of Other Government Equipment</a:t>
            </a:r>
          </a:p>
        </p:txBody>
      </p:sp>
      <p:sp>
        <p:nvSpPr>
          <p:cNvPr id="25603" name="Rectangle 3"/>
          <p:cNvSpPr>
            <a:spLocks noGrp="1" noChangeArrowheads="1"/>
          </p:cNvSpPr>
          <p:nvPr>
            <p:ph idx="1"/>
          </p:nvPr>
        </p:nvSpPr>
        <p:spPr>
          <a:xfrm>
            <a:off x="609600" y="1981200"/>
            <a:ext cx="8077200" cy="2743200"/>
          </a:xfrm>
        </p:spPr>
        <p:txBody>
          <a:bodyPr/>
          <a:lstStyle/>
          <a:p>
            <a:pPr eaLnBrk="1" hangingPunct="1">
              <a:buClr>
                <a:srgbClr val="000000"/>
              </a:buClr>
            </a:pPr>
            <a:r>
              <a:rPr lang="en-US" dirty="0" smtClean="0"/>
              <a:t>Use other Federal Government equipment and property only for official uses or authorized purposes as approved by your supervisor.</a:t>
            </a:r>
          </a:p>
          <a:p>
            <a:pPr eaLnBrk="1" hangingPunct="1">
              <a:buClr>
                <a:srgbClr val="000000"/>
              </a:buClr>
            </a:pPr>
            <a:endParaRPr lang="en-US" dirty="0" smtClean="0"/>
          </a:p>
          <a:p>
            <a:pPr lvl="1" eaLnBrk="1" hangingPunct="1">
              <a:buClr>
                <a:srgbClr val="000000"/>
              </a:buClr>
              <a:buFontTx/>
              <a:buNone/>
            </a:pPr>
            <a:endParaRPr lang="en-US" dirty="0" smtClean="0">
              <a:solidFill>
                <a:srgbClr val="000000"/>
              </a:solidFill>
            </a:endParaRPr>
          </a:p>
        </p:txBody>
      </p:sp>
      <p:pic>
        <p:nvPicPr>
          <p:cNvPr id="25604" name="Picture 5" descr="bs00823_"/>
          <p:cNvPicPr>
            <a:picLocks noChangeAspect="1" noChangeArrowheads="1"/>
          </p:cNvPicPr>
          <p:nvPr/>
        </p:nvPicPr>
        <p:blipFill>
          <a:blip r:embed="rId3" cstate="screen"/>
          <a:srcRect/>
          <a:stretch>
            <a:fillRect/>
          </a:stretch>
        </p:blipFill>
        <p:spPr bwMode="auto">
          <a:xfrm>
            <a:off x="5486400" y="3810000"/>
            <a:ext cx="2776538" cy="2365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304800"/>
            <a:ext cx="7772400" cy="914400"/>
          </a:xfrm>
        </p:spPr>
        <p:txBody>
          <a:bodyPr/>
          <a:lstStyle/>
          <a:p>
            <a:pPr eaLnBrk="1" hangingPunct="1">
              <a:buClr>
                <a:srgbClr val="000000"/>
              </a:buClr>
            </a:pPr>
            <a:r>
              <a:rPr lang="en-US" sz="4000" dirty="0" smtClean="0"/>
              <a:t>Use Of Official Time</a:t>
            </a:r>
          </a:p>
        </p:txBody>
      </p:sp>
      <p:sp>
        <p:nvSpPr>
          <p:cNvPr id="26627" name="Rectangle 3"/>
          <p:cNvSpPr>
            <a:spLocks noGrp="1" noChangeArrowheads="1"/>
          </p:cNvSpPr>
          <p:nvPr>
            <p:ph idx="1"/>
          </p:nvPr>
        </p:nvSpPr>
        <p:spPr>
          <a:xfrm>
            <a:off x="533400" y="1828800"/>
            <a:ext cx="8229600" cy="3006725"/>
          </a:xfrm>
        </p:spPr>
        <p:txBody>
          <a:bodyPr/>
          <a:lstStyle/>
          <a:p>
            <a:pPr eaLnBrk="1" hangingPunct="1">
              <a:buClr>
                <a:srgbClr val="000000"/>
              </a:buClr>
            </a:pPr>
            <a:r>
              <a:rPr lang="en-US" b="1" smtClean="0"/>
              <a:t>Rule:</a:t>
            </a:r>
            <a:r>
              <a:rPr lang="en-US" smtClean="0"/>
              <a:t>  Use official time in an honest effort to perform official duties. Remember: Your time is a Government Resource!</a:t>
            </a:r>
          </a:p>
          <a:p>
            <a:pPr lvl="1" eaLnBrk="1" hangingPunct="1">
              <a:buClr>
                <a:srgbClr val="000000"/>
              </a:buClr>
              <a:buFontTx/>
              <a:buNone/>
            </a:pPr>
            <a:endParaRPr lang="en-US" sz="3200" smtClean="0"/>
          </a:p>
        </p:txBody>
      </p:sp>
      <p:pic>
        <p:nvPicPr>
          <p:cNvPr id="26628" name="Picture 4" descr="bs00559_"/>
          <p:cNvPicPr>
            <a:picLocks noChangeAspect="1" noChangeArrowheads="1"/>
          </p:cNvPicPr>
          <p:nvPr/>
        </p:nvPicPr>
        <p:blipFill>
          <a:blip r:embed="rId3" cstate="screen"/>
          <a:srcRect/>
          <a:stretch>
            <a:fillRect/>
          </a:stretch>
        </p:blipFill>
        <p:spPr bwMode="auto">
          <a:xfrm>
            <a:off x="533400" y="3810000"/>
            <a:ext cx="4595813" cy="26066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838200" y="304800"/>
            <a:ext cx="7696200" cy="990600"/>
          </a:xfrm>
        </p:spPr>
        <p:txBody>
          <a:bodyPr/>
          <a:lstStyle/>
          <a:p>
            <a:pPr eaLnBrk="1" hangingPunct="1">
              <a:buClr>
                <a:srgbClr val="000000"/>
              </a:buClr>
            </a:pPr>
            <a:r>
              <a:rPr lang="en-US" sz="4000" dirty="0" smtClean="0"/>
              <a:t>Use Of Personnel</a:t>
            </a:r>
          </a:p>
        </p:txBody>
      </p:sp>
      <p:sp>
        <p:nvSpPr>
          <p:cNvPr id="27651" name="Rectangle 3"/>
          <p:cNvSpPr>
            <a:spLocks noGrp="1" noChangeArrowheads="1"/>
          </p:cNvSpPr>
          <p:nvPr>
            <p:ph idx="1"/>
          </p:nvPr>
        </p:nvSpPr>
        <p:spPr>
          <a:xfrm>
            <a:off x="990600" y="2133600"/>
            <a:ext cx="7391400" cy="3352800"/>
          </a:xfrm>
        </p:spPr>
        <p:txBody>
          <a:bodyPr/>
          <a:lstStyle/>
          <a:p>
            <a:pPr eaLnBrk="1" hangingPunct="1">
              <a:buClr>
                <a:srgbClr val="000000"/>
              </a:buClr>
            </a:pPr>
            <a:r>
              <a:rPr lang="en-US" b="1" dirty="0" smtClean="0"/>
              <a:t>Rule:  </a:t>
            </a:r>
            <a:r>
              <a:rPr lang="en-US" dirty="0" smtClean="0"/>
              <a:t>Do not ask subordinates to perform tasks outside their official duties.  </a:t>
            </a:r>
          </a:p>
          <a:p>
            <a:pPr lvl="1" eaLnBrk="1" hangingPunct="1">
              <a:buClr>
                <a:srgbClr val="000000"/>
              </a:buClr>
              <a:buFontTx/>
              <a:buNone/>
            </a:pPr>
            <a:endParaRPr lang="en-US" sz="3200" dirty="0" smtClean="0"/>
          </a:p>
        </p:txBody>
      </p:sp>
      <p:pic>
        <p:nvPicPr>
          <p:cNvPr id="27652" name="Picture 4" descr="j0280934"/>
          <p:cNvPicPr>
            <a:picLocks noChangeAspect="1" noChangeArrowheads="1"/>
          </p:cNvPicPr>
          <p:nvPr/>
        </p:nvPicPr>
        <p:blipFill>
          <a:blip r:embed="rId3" cstate="screen"/>
          <a:srcRect/>
          <a:stretch>
            <a:fillRect/>
          </a:stretch>
        </p:blipFill>
        <p:spPr bwMode="auto">
          <a:xfrm>
            <a:off x="7315200" y="1241425"/>
            <a:ext cx="1179513" cy="1273175"/>
          </a:xfrm>
          <a:prstGeom prst="rect">
            <a:avLst/>
          </a:prstGeom>
          <a:noFill/>
          <a:ln w="9525">
            <a:noFill/>
            <a:miter lim="800000"/>
            <a:headEnd/>
            <a:tailEnd/>
          </a:ln>
        </p:spPr>
      </p:pic>
      <p:pic>
        <p:nvPicPr>
          <p:cNvPr id="27653" name="Picture 5" descr="bd05515_"/>
          <p:cNvPicPr>
            <a:picLocks noChangeAspect="1" noChangeArrowheads="1"/>
          </p:cNvPicPr>
          <p:nvPr/>
        </p:nvPicPr>
        <p:blipFill>
          <a:blip r:embed="rId4" cstate="screen"/>
          <a:srcRect/>
          <a:stretch>
            <a:fillRect/>
          </a:stretch>
        </p:blipFill>
        <p:spPr bwMode="auto">
          <a:xfrm>
            <a:off x="3886200" y="3438525"/>
            <a:ext cx="2827338" cy="30384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304800"/>
            <a:ext cx="8229600" cy="914400"/>
          </a:xfrm>
        </p:spPr>
        <p:txBody>
          <a:bodyPr>
            <a:normAutofit fontScale="90000"/>
          </a:bodyPr>
          <a:lstStyle/>
          <a:p>
            <a:r>
              <a:rPr lang="en-US" sz="4000" dirty="0" smtClean="0"/>
              <a:t/>
            </a:r>
            <a:br>
              <a:rPr lang="en-US" sz="4000" dirty="0" smtClean="0"/>
            </a:br>
            <a:r>
              <a:rPr lang="en-US" sz="4800" b="1" dirty="0" smtClean="0"/>
              <a:t>GIFTS</a:t>
            </a:r>
            <a:br>
              <a:rPr lang="en-US" sz="4800" b="1" dirty="0" smtClean="0"/>
            </a:br>
            <a:endParaRPr lang="en-US" sz="4800" b="1" dirty="0" smtClean="0"/>
          </a:p>
        </p:txBody>
      </p:sp>
      <p:pic>
        <p:nvPicPr>
          <p:cNvPr id="40963" name="Picture 3" descr="gift.jpg"/>
          <p:cNvPicPr>
            <a:picLocks noChangeAspect="1"/>
          </p:cNvPicPr>
          <p:nvPr/>
        </p:nvPicPr>
        <p:blipFill>
          <a:blip r:embed="rId3" cstate="screen"/>
          <a:srcRect/>
          <a:stretch>
            <a:fillRect/>
          </a:stretch>
        </p:blipFill>
        <p:spPr bwMode="auto">
          <a:xfrm>
            <a:off x="609600" y="2286000"/>
            <a:ext cx="4095750" cy="2071688"/>
          </a:xfrm>
          <a:prstGeom prst="rect">
            <a:avLst/>
          </a:prstGeom>
          <a:noFill/>
          <a:ln w="9525">
            <a:noFill/>
            <a:miter lim="800000"/>
            <a:headEnd/>
            <a:tailEnd/>
          </a:ln>
        </p:spPr>
      </p:pic>
      <p:pic>
        <p:nvPicPr>
          <p:cNvPr id="40964" name="Picture 4" descr="gift2.jpg"/>
          <p:cNvPicPr>
            <a:picLocks noChangeAspect="1"/>
          </p:cNvPicPr>
          <p:nvPr/>
        </p:nvPicPr>
        <p:blipFill>
          <a:blip r:embed="rId4" cstate="screen"/>
          <a:srcRect/>
          <a:stretch>
            <a:fillRect/>
          </a:stretch>
        </p:blipFill>
        <p:spPr bwMode="auto">
          <a:xfrm>
            <a:off x="5715000" y="3429000"/>
            <a:ext cx="2514600" cy="24765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228600"/>
            <a:ext cx="8229600" cy="990600"/>
          </a:xfrm>
        </p:spPr>
        <p:txBody>
          <a:bodyPr>
            <a:normAutofit/>
          </a:bodyPr>
          <a:lstStyle/>
          <a:p>
            <a:pPr eaLnBrk="1" hangingPunct="1"/>
            <a:r>
              <a:rPr lang="en-US" sz="4000" dirty="0" smtClean="0"/>
              <a:t>Why Ethics Rules?</a:t>
            </a:r>
          </a:p>
        </p:txBody>
      </p:sp>
      <p:sp>
        <p:nvSpPr>
          <p:cNvPr id="10243" name="Rectangle 3"/>
          <p:cNvSpPr>
            <a:spLocks noGrp="1" noChangeArrowheads="1"/>
          </p:cNvSpPr>
          <p:nvPr>
            <p:ph idx="1"/>
          </p:nvPr>
        </p:nvSpPr>
        <p:spPr>
          <a:xfrm>
            <a:off x="533400" y="2438400"/>
            <a:ext cx="8077200" cy="2438400"/>
          </a:xfrm>
        </p:spPr>
        <p:txBody>
          <a:bodyPr/>
          <a:lstStyle/>
          <a:p>
            <a:pPr eaLnBrk="1" hangingPunct="1"/>
            <a:r>
              <a:rPr lang="en-US" smtClean="0"/>
              <a:t>Ensure we perform our mission with public interest in mind.</a:t>
            </a:r>
          </a:p>
          <a:p>
            <a:pPr eaLnBrk="1" hangingPunct="1"/>
            <a:endParaRPr lang="en-US" sz="1600" smtClean="0"/>
          </a:p>
          <a:p>
            <a:pPr eaLnBrk="1" hangingPunct="1"/>
            <a:r>
              <a:rPr lang="en-US" smtClean="0"/>
              <a:t>Uphold public’s confidence in integrity of Government.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868362"/>
          </a:xfrm>
        </p:spPr>
        <p:txBody>
          <a:bodyPr>
            <a:normAutofit/>
          </a:bodyPr>
          <a:lstStyle/>
          <a:p>
            <a:r>
              <a:rPr lang="en-US" sz="4000" dirty="0" smtClean="0"/>
              <a:t>Focus on Gifts</a:t>
            </a:r>
          </a:p>
        </p:txBody>
      </p:sp>
      <p:sp>
        <p:nvSpPr>
          <p:cNvPr id="41987" name="Rectangle 3"/>
          <p:cNvSpPr>
            <a:spLocks noGrp="1" noChangeArrowheads="1"/>
          </p:cNvSpPr>
          <p:nvPr>
            <p:ph idx="1"/>
          </p:nvPr>
        </p:nvSpPr>
        <p:spPr/>
        <p:txBody>
          <a:bodyPr/>
          <a:lstStyle/>
          <a:p>
            <a:r>
              <a:rPr lang="en-US" b="1" dirty="0" smtClean="0"/>
              <a:t>First</a:t>
            </a:r>
            <a:r>
              <a:rPr lang="en-US" dirty="0" smtClean="0"/>
              <a:t>, what is a </a:t>
            </a:r>
            <a:r>
              <a:rPr lang="en-US" i="1" dirty="0" smtClean="0"/>
              <a:t>gift?</a:t>
            </a:r>
          </a:p>
          <a:p>
            <a:r>
              <a:rPr lang="en-US" b="1" dirty="0" smtClean="0"/>
              <a:t>Second</a:t>
            </a:r>
            <a:r>
              <a:rPr lang="en-US" dirty="0" smtClean="0"/>
              <a:t>, are there any specific items that are not gifts?</a:t>
            </a:r>
          </a:p>
          <a:p>
            <a:r>
              <a:rPr lang="en-US" b="1" dirty="0" smtClean="0"/>
              <a:t>Third</a:t>
            </a:r>
            <a:r>
              <a:rPr lang="en-US" dirty="0" smtClean="0"/>
              <a:t>, what are the rules governing the acceptance of gifts from specific sources?</a:t>
            </a:r>
          </a:p>
          <a:p>
            <a:r>
              <a:rPr lang="en-US" b="1" dirty="0" smtClean="0"/>
              <a:t>Lastly</a:t>
            </a:r>
            <a:r>
              <a:rPr lang="en-US" dirty="0" smtClean="0"/>
              <a:t>, if you are given a gift that you cannot keep, what are your alternatives?</a:t>
            </a:r>
            <a:endParaRPr lang="en-US" b="1" dirty="0" smtClean="0"/>
          </a:p>
        </p:txBody>
      </p:sp>
      <p:pic>
        <p:nvPicPr>
          <p:cNvPr id="41988" name="Picture 3" descr="magnifying glass.jpg"/>
          <p:cNvPicPr>
            <a:picLocks noChangeAspect="1"/>
          </p:cNvPicPr>
          <p:nvPr/>
        </p:nvPicPr>
        <p:blipFill>
          <a:blip r:embed="rId3" cstate="screen"/>
          <a:srcRect/>
          <a:stretch>
            <a:fillRect/>
          </a:stretch>
        </p:blipFill>
        <p:spPr bwMode="auto">
          <a:xfrm>
            <a:off x="6248400" y="457200"/>
            <a:ext cx="1524000" cy="17526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28600"/>
            <a:ext cx="8229600" cy="1066800"/>
          </a:xfrm>
        </p:spPr>
        <p:txBody>
          <a:bodyPr/>
          <a:lstStyle/>
          <a:p>
            <a:r>
              <a:rPr lang="en-US" dirty="0" smtClean="0"/>
              <a:t>         What is a Gift?</a:t>
            </a:r>
          </a:p>
        </p:txBody>
      </p:sp>
      <p:sp>
        <p:nvSpPr>
          <p:cNvPr id="43011" name="Rectangle 3"/>
          <p:cNvSpPr>
            <a:spLocks noGrp="1" noChangeArrowheads="1"/>
          </p:cNvSpPr>
          <p:nvPr>
            <p:ph idx="1"/>
          </p:nvPr>
        </p:nvSpPr>
        <p:spPr/>
        <p:txBody>
          <a:bodyPr>
            <a:normAutofit lnSpcReduction="10000"/>
          </a:bodyPr>
          <a:lstStyle/>
          <a:p>
            <a:pPr>
              <a:buFontTx/>
              <a:buNone/>
            </a:pPr>
            <a:r>
              <a:rPr lang="en-US" smtClean="0"/>
              <a:t>		</a:t>
            </a:r>
          </a:p>
          <a:p>
            <a:pPr>
              <a:buFontTx/>
              <a:buNone/>
            </a:pPr>
            <a:r>
              <a:rPr lang="en-US" smtClean="0"/>
              <a:t>		</a:t>
            </a:r>
          </a:p>
          <a:p>
            <a:pPr>
              <a:buFontTx/>
              <a:buNone/>
            </a:pPr>
            <a:r>
              <a:rPr lang="en-US" smtClean="0"/>
              <a:t>		</a:t>
            </a:r>
          </a:p>
          <a:p>
            <a:pPr>
              <a:buFontTx/>
              <a:buNone/>
            </a:pPr>
            <a:r>
              <a:rPr lang="en-US" smtClean="0"/>
              <a:t>		A gift is </a:t>
            </a:r>
            <a:r>
              <a:rPr lang="en-US" i="1" smtClean="0"/>
              <a:t>almost</a:t>
            </a:r>
            <a:r>
              <a:rPr lang="en-US" smtClean="0"/>
              <a:t> anything of monetary value, be it tangible item or a service.</a:t>
            </a:r>
          </a:p>
          <a:p>
            <a:pPr>
              <a:buFontTx/>
              <a:buNone/>
            </a:pPr>
            <a:r>
              <a:rPr lang="en-US" smtClean="0"/>
              <a:t>	</a:t>
            </a:r>
          </a:p>
          <a:p>
            <a:pPr>
              <a:buFontTx/>
              <a:buNone/>
            </a:pPr>
            <a:r>
              <a:rPr lang="en-US" smtClean="0">
                <a:cs typeface="Arial" pitchFamily="34" charset="0"/>
              </a:rPr>
              <a:t>		</a:t>
            </a:r>
          </a:p>
          <a:p>
            <a:pPr>
              <a:buFontTx/>
              <a:buNone/>
            </a:pPr>
            <a:r>
              <a:rPr lang="en-US" smtClean="0">
                <a:cs typeface="Arial" pitchFamily="34" charset="0"/>
              </a:rPr>
              <a:t>	</a:t>
            </a:r>
            <a:endParaRPr lang="en-US" b="1" smtClean="0">
              <a:cs typeface="Arial" pitchFamily="34" charset="0"/>
            </a:endParaRPr>
          </a:p>
          <a:p>
            <a:pPr>
              <a:buFontTx/>
              <a:buNone/>
            </a:pPr>
            <a:endParaRPr lang="en-US" b="1" smtClean="0"/>
          </a:p>
        </p:txBody>
      </p:sp>
      <p:pic>
        <p:nvPicPr>
          <p:cNvPr id="43012" name="Picture 3" descr="mystery gift.jpg"/>
          <p:cNvPicPr>
            <a:picLocks noChangeAspect="1"/>
          </p:cNvPicPr>
          <p:nvPr/>
        </p:nvPicPr>
        <p:blipFill>
          <a:blip r:embed="rId3" cstate="screen"/>
          <a:srcRect/>
          <a:stretch>
            <a:fillRect/>
          </a:stretch>
        </p:blipFill>
        <p:spPr bwMode="auto">
          <a:xfrm>
            <a:off x="1133475" y="762000"/>
            <a:ext cx="1990725" cy="21336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4638"/>
            <a:ext cx="8229600" cy="1020762"/>
          </a:xfrm>
        </p:spPr>
        <p:txBody>
          <a:bodyPr>
            <a:normAutofit/>
          </a:bodyPr>
          <a:lstStyle/>
          <a:p>
            <a:r>
              <a:rPr lang="en-US" sz="4000" dirty="0" smtClean="0"/>
              <a:t>What is NOT a Gift?</a:t>
            </a:r>
          </a:p>
        </p:txBody>
      </p:sp>
      <p:sp>
        <p:nvSpPr>
          <p:cNvPr id="44035" name="Rectangle 3"/>
          <p:cNvSpPr>
            <a:spLocks noGrp="1" noChangeArrowheads="1"/>
          </p:cNvSpPr>
          <p:nvPr>
            <p:ph idx="1"/>
          </p:nvPr>
        </p:nvSpPr>
        <p:spPr/>
        <p:txBody>
          <a:bodyPr/>
          <a:lstStyle/>
          <a:p>
            <a:pPr>
              <a:lnSpc>
                <a:spcPct val="90000"/>
              </a:lnSpc>
            </a:pPr>
            <a:r>
              <a:rPr lang="en-US" dirty="0" smtClean="0"/>
              <a:t>Modest items of food and refreshments.</a:t>
            </a:r>
          </a:p>
          <a:p>
            <a:pPr>
              <a:lnSpc>
                <a:spcPct val="90000"/>
              </a:lnSpc>
              <a:buFontTx/>
              <a:buNone/>
            </a:pPr>
            <a:endParaRPr lang="en-US" dirty="0" smtClean="0"/>
          </a:p>
          <a:p>
            <a:pPr>
              <a:lnSpc>
                <a:spcPct val="90000"/>
              </a:lnSpc>
            </a:pPr>
            <a:r>
              <a:rPr lang="en-US" dirty="0" smtClean="0"/>
              <a:t>Prizes in contests open to the public.</a:t>
            </a:r>
          </a:p>
          <a:p>
            <a:pPr>
              <a:lnSpc>
                <a:spcPct val="90000"/>
              </a:lnSpc>
            </a:pPr>
            <a:endParaRPr lang="en-US" dirty="0" smtClean="0"/>
          </a:p>
          <a:p>
            <a:pPr>
              <a:lnSpc>
                <a:spcPct val="90000"/>
              </a:lnSpc>
            </a:pPr>
            <a:r>
              <a:rPr lang="en-US" dirty="0" smtClean="0"/>
              <a:t>Greeting cards and items of little intrinsic value.</a:t>
            </a:r>
          </a:p>
          <a:p>
            <a:pPr>
              <a:lnSpc>
                <a:spcPct val="90000"/>
              </a:lnSpc>
              <a:buFontTx/>
              <a:buNone/>
            </a:pPr>
            <a:endParaRPr lang="en-US" dirty="0" smtClean="0"/>
          </a:p>
          <a:p>
            <a:pPr>
              <a:lnSpc>
                <a:spcPct val="90000"/>
              </a:lnSpc>
            </a:pPr>
            <a:r>
              <a:rPr lang="en-US" dirty="0" smtClean="0"/>
              <a:t>Commercial discounts.</a:t>
            </a:r>
          </a:p>
        </p:txBody>
      </p:sp>
      <p:pic>
        <p:nvPicPr>
          <p:cNvPr id="44036" name="Picture 3" descr="ribbon.jpg"/>
          <p:cNvPicPr>
            <a:picLocks noChangeAspect="1"/>
          </p:cNvPicPr>
          <p:nvPr/>
        </p:nvPicPr>
        <p:blipFill>
          <a:blip r:embed="rId3" cstate="screen"/>
          <a:srcRect/>
          <a:stretch>
            <a:fillRect/>
          </a:stretch>
        </p:blipFill>
        <p:spPr bwMode="auto">
          <a:xfrm>
            <a:off x="7543800" y="2209800"/>
            <a:ext cx="1008063" cy="1133475"/>
          </a:xfrm>
          <a:prstGeom prst="rect">
            <a:avLst/>
          </a:prstGeom>
          <a:noFill/>
          <a:ln w="9525">
            <a:noFill/>
            <a:miter lim="800000"/>
            <a:headEnd/>
            <a:tailEnd/>
          </a:ln>
        </p:spPr>
      </p:pic>
      <p:pic>
        <p:nvPicPr>
          <p:cNvPr id="44037" name="Picture 4" descr="cards.jpg"/>
          <p:cNvPicPr>
            <a:picLocks noChangeAspect="1"/>
          </p:cNvPicPr>
          <p:nvPr/>
        </p:nvPicPr>
        <p:blipFill>
          <a:blip r:embed="rId4" cstate="screen"/>
          <a:srcRect/>
          <a:stretch>
            <a:fillRect/>
          </a:stretch>
        </p:blipFill>
        <p:spPr bwMode="auto">
          <a:xfrm>
            <a:off x="6019800" y="4343400"/>
            <a:ext cx="1343025" cy="134302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28600"/>
            <a:ext cx="8229600" cy="1143000"/>
          </a:xfrm>
        </p:spPr>
        <p:txBody>
          <a:bodyPr>
            <a:normAutofit/>
          </a:bodyPr>
          <a:lstStyle/>
          <a:p>
            <a:r>
              <a:rPr lang="en-US" sz="4000" dirty="0" smtClean="0"/>
              <a:t>GENERAL RULE</a:t>
            </a:r>
          </a:p>
        </p:txBody>
      </p:sp>
      <p:sp>
        <p:nvSpPr>
          <p:cNvPr id="45059" name="Rectangle 3"/>
          <p:cNvSpPr>
            <a:spLocks noGrp="1" noChangeArrowheads="1"/>
          </p:cNvSpPr>
          <p:nvPr>
            <p:ph idx="1"/>
          </p:nvPr>
        </p:nvSpPr>
        <p:spPr/>
        <p:txBody>
          <a:bodyPr/>
          <a:lstStyle/>
          <a:p>
            <a:pPr>
              <a:buFontTx/>
              <a:buNone/>
            </a:pPr>
            <a:r>
              <a:rPr lang="en-US" sz="3600" dirty="0" smtClean="0"/>
              <a:t>   </a:t>
            </a:r>
          </a:p>
          <a:p>
            <a:pPr>
              <a:buFontTx/>
              <a:buNone/>
            </a:pPr>
            <a:r>
              <a:rPr lang="en-US" sz="3600" dirty="0" smtClean="0"/>
              <a:t>	An employee shall not solicit or accept, directly or indirectly, a gift from a prohibited source or a gift given because of the employee’s official position.</a:t>
            </a:r>
          </a:p>
          <a:p>
            <a:pPr lvl="1">
              <a:buFontTx/>
              <a:buNone/>
            </a:pPr>
            <a:endParaRPr lang="en-US" sz="3200" dirty="0" smtClean="0"/>
          </a:p>
          <a:p>
            <a:pPr>
              <a:buFontTx/>
              <a:buNone/>
            </a:pP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28600"/>
            <a:ext cx="8229600" cy="1143000"/>
          </a:xfrm>
        </p:spPr>
        <p:txBody>
          <a:bodyPr>
            <a:normAutofit/>
          </a:bodyPr>
          <a:lstStyle/>
          <a:p>
            <a:r>
              <a:rPr lang="en-US" sz="4000" dirty="0" smtClean="0"/>
              <a:t>Types of Gifts</a:t>
            </a:r>
          </a:p>
        </p:txBody>
      </p:sp>
      <p:sp>
        <p:nvSpPr>
          <p:cNvPr id="46083" name="Rectangle 3"/>
          <p:cNvSpPr>
            <a:spLocks noGrp="1" noChangeArrowheads="1"/>
          </p:cNvSpPr>
          <p:nvPr>
            <p:ph idx="1"/>
          </p:nvPr>
        </p:nvSpPr>
        <p:spPr>
          <a:xfrm>
            <a:off x="457200" y="2103438"/>
            <a:ext cx="8229600" cy="4525962"/>
          </a:xfrm>
        </p:spPr>
        <p:txBody>
          <a:bodyPr/>
          <a:lstStyle/>
          <a:p>
            <a:r>
              <a:rPr lang="en-US" smtClean="0"/>
              <a:t>Gifts from Outside Sources</a:t>
            </a:r>
          </a:p>
          <a:p>
            <a:endParaRPr lang="en-US" smtClean="0"/>
          </a:p>
          <a:p>
            <a:r>
              <a:rPr lang="en-US" smtClean="0"/>
              <a:t>Gifts from Foreign Governments</a:t>
            </a:r>
          </a:p>
          <a:p>
            <a:endParaRPr lang="en-US" smtClean="0"/>
          </a:p>
          <a:p>
            <a:r>
              <a:rPr lang="en-US" smtClean="0"/>
              <a:t>Gifts Between Employees</a:t>
            </a:r>
          </a:p>
          <a:p>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normAutofit/>
          </a:bodyPr>
          <a:lstStyle/>
          <a:p>
            <a:r>
              <a:rPr lang="en-US" sz="4000" dirty="0" smtClean="0"/>
              <a:t>What is an Outside Source?</a:t>
            </a:r>
          </a:p>
        </p:txBody>
      </p:sp>
      <p:sp>
        <p:nvSpPr>
          <p:cNvPr id="47107" name="Rectangle 3"/>
          <p:cNvSpPr>
            <a:spLocks noGrp="1" noChangeArrowheads="1"/>
          </p:cNvSpPr>
          <p:nvPr>
            <p:ph idx="1"/>
          </p:nvPr>
        </p:nvSpPr>
        <p:spPr/>
        <p:txBody>
          <a:bodyPr/>
          <a:lstStyle/>
          <a:p>
            <a:pPr marL="609600" indent="-609600">
              <a:buClr>
                <a:srgbClr val="003366"/>
              </a:buClr>
              <a:buFontTx/>
              <a:buAutoNum type="arabicPeriod"/>
            </a:pPr>
            <a:r>
              <a:rPr lang="en-US" dirty="0" smtClean="0"/>
              <a:t>Prohibited Source</a:t>
            </a:r>
          </a:p>
          <a:p>
            <a:pPr marL="990600" lvl="1" indent="-533400">
              <a:buClr>
                <a:srgbClr val="003366"/>
              </a:buClr>
            </a:pPr>
            <a:r>
              <a:rPr lang="en-US" dirty="0" smtClean="0"/>
              <a:t>Seeking Government action</a:t>
            </a:r>
          </a:p>
          <a:p>
            <a:pPr marL="990600" lvl="1" indent="-533400">
              <a:buClr>
                <a:srgbClr val="003366"/>
              </a:buClr>
            </a:pPr>
            <a:r>
              <a:rPr lang="en-US" dirty="0" smtClean="0"/>
              <a:t>Does business or seeks to do business with the Government</a:t>
            </a:r>
          </a:p>
          <a:p>
            <a:pPr marL="990600" lvl="1" indent="-533400">
              <a:buClr>
                <a:srgbClr val="003366"/>
              </a:buClr>
            </a:pPr>
            <a:r>
              <a:rPr lang="en-US" dirty="0" smtClean="0"/>
              <a:t>Conducts activities regulated by the Government</a:t>
            </a:r>
          </a:p>
          <a:p>
            <a:pPr marL="990600" lvl="1" indent="-533400">
              <a:buClr>
                <a:srgbClr val="003366"/>
              </a:buClr>
            </a:pPr>
            <a:r>
              <a:rPr lang="en-US" dirty="0" smtClean="0"/>
              <a:t>Interests substantially affected by Government agency</a:t>
            </a:r>
          </a:p>
          <a:p>
            <a:pPr marL="609600" indent="-609600">
              <a:buClr>
                <a:srgbClr val="003366"/>
              </a:buClr>
              <a:buFontTx/>
              <a:buNone/>
            </a:pPr>
            <a:r>
              <a:rPr lang="en-US" dirty="0" smtClean="0"/>
              <a:t>2.  Because of Official Position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457200"/>
            <a:ext cx="8229600" cy="1143000"/>
          </a:xfrm>
        </p:spPr>
        <p:txBody>
          <a:bodyPr>
            <a:normAutofit fontScale="90000"/>
          </a:bodyPr>
          <a:lstStyle/>
          <a:p>
            <a:r>
              <a:rPr lang="en-US" sz="4000" dirty="0" smtClean="0"/>
              <a:t>Outside Sources</a:t>
            </a:r>
            <a:br>
              <a:rPr lang="en-US" sz="4000" dirty="0" smtClean="0"/>
            </a:br>
            <a:r>
              <a:rPr lang="en-US" sz="4000" dirty="0" smtClean="0"/>
              <a:t>The Method of Analysis:</a:t>
            </a:r>
          </a:p>
        </p:txBody>
      </p:sp>
      <p:sp>
        <p:nvSpPr>
          <p:cNvPr id="48131" name="Rectangle 3"/>
          <p:cNvSpPr>
            <a:spLocks noGrp="1" noChangeArrowheads="1"/>
          </p:cNvSpPr>
          <p:nvPr>
            <p:ph idx="1"/>
          </p:nvPr>
        </p:nvSpPr>
        <p:spPr>
          <a:xfrm>
            <a:off x="533400" y="1981200"/>
            <a:ext cx="8229600" cy="4525963"/>
          </a:xfrm>
        </p:spPr>
        <p:txBody>
          <a:bodyPr/>
          <a:lstStyle/>
          <a:p>
            <a:pPr marL="609600" indent="-609600">
              <a:buFontTx/>
              <a:buAutoNum type="arabicPeriod"/>
            </a:pPr>
            <a:r>
              <a:rPr lang="en-US" dirty="0" smtClean="0"/>
              <a:t>Is it a gift (exclusions)?</a:t>
            </a:r>
          </a:p>
          <a:p>
            <a:pPr marL="609600" indent="-609600">
              <a:buFontTx/>
              <a:buAutoNum type="arabicPeriod"/>
            </a:pPr>
            <a:endParaRPr lang="en-US" dirty="0" smtClean="0"/>
          </a:p>
          <a:p>
            <a:pPr marL="609600" indent="-609600">
              <a:buFontTx/>
              <a:buAutoNum type="arabicPeriod"/>
            </a:pPr>
            <a:r>
              <a:rPr lang="en-US" dirty="0" smtClean="0"/>
              <a:t>Is there an exception?</a:t>
            </a:r>
          </a:p>
          <a:p>
            <a:pPr marL="609600" indent="-609600">
              <a:buFontTx/>
              <a:buAutoNum type="arabicPeriod"/>
            </a:pPr>
            <a:endParaRPr lang="en-US" dirty="0" smtClean="0"/>
          </a:p>
          <a:p>
            <a:pPr marL="609600" indent="-609600">
              <a:buFontTx/>
              <a:buAutoNum type="arabicPeriod"/>
            </a:pPr>
            <a:r>
              <a:rPr lang="en-US" dirty="0" smtClean="0"/>
              <a:t>Would acceptance of the gift undermine Government integrity?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533400"/>
            <a:ext cx="8229600" cy="1143000"/>
          </a:xfrm>
        </p:spPr>
        <p:txBody>
          <a:bodyPr>
            <a:normAutofit fontScale="90000"/>
          </a:bodyPr>
          <a:lstStyle/>
          <a:p>
            <a:r>
              <a:rPr lang="en-US" sz="4000" dirty="0" smtClean="0"/>
              <a:t>Outside Sources</a:t>
            </a:r>
            <a:br>
              <a:rPr lang="en-US" sz="4000" dirty="0" smtClean="0"/>
            </a:br>
            <a:r>
              <a:rPr lang="en-US" sz="4000" dirty="0" smtClean="0"/>
              <a:t>First Question:</a:t>
            </a:r>
          </a:p>
        </p:txBody>
      </p:sp>
      <p:sp>
        <p:nvSpPr>
          <p:cNvPr id="49155" name="Rectangle 3"/>
          <p:cNvSpPr>
            <a:spLocks noGrp="1" noChangeArrowheads="1"/>
          </p:cNvSpPr>
          <p:nvPr>
            <p:ph idx="1"/>
          </p:nvPr>
        </p:nvSpPr>
        <p:spPr>
          <a:xfrm>
            <a:off x="0" y="1981200"/>
            <a:ext cx="9144000" cy="4525963"/>
          </a:xfrm>
        </p:spPr>
        <p:txBody>
          <a:bodyPr/>
          <a:lstStyle/>
          <a:p>
            <a:pPr>
              <a:buFontTx/>
              <a:buNone/>
            </a:pPr>
            <a:r>
              <a:rPr lang="en-US" dirty="0" smtClean="0"/>
              <a:t>				</a:t>
            </a:r>
          </a:p>
          <a:p>
            <a:pPr>
              <a:buFontTx/>
              <a:buNone/>
            </a:pPr>
            <a:r>
              <a:rPr lang="en-US" dirty="0" smtClean="0"/>
              <a:t>				      </a:t>
            </a:r>
            <a:r>
              <a:rPr lang="en-US" sz="3600" dirty="0" smtClean="0"/>
              <a:t>Is it a Gift?</a:t>
            </a:r>
          </a:p>
          <a:p>
            <a:pPr lvl="1">
              <a:buFontTx/>
              <a:buNone/>
            </a:pPr>
            <a:endParaRPr lang="en-US" sz="3600" dirty="0" smtClean="0"/>
          </a:p>
          <a:p>
            <a:pPr lvl="1">
              <a:buFontTx/>
              <a:buNone/>
            </a:pPr>
            <a:r>
              <a:rPr lang="en-US" sz="3600" dirty="0" smtClean="0"/>
              <a:t> If it is a gift, are there any exclusions?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457200"/>
            <a:ext cx="8229600" cy="1143000"/>
          </a:xfrm>
        </p:spPr>
        <p:txBody>
          <a:bodyPr>
            <a:normAutofit fontScale="90000"/>
          </a:bodyPr>
          <a:lstStyle/>
          <a:p>
            <a:r>
              <a:rPr lang="en-US" sz="4000" smtClean="0"/>
              <a:t>Outside Sources</a:t>
            </a:r>
            <a:br>
              <a:rPr lang="en-US" sz="4000" smtClean="0"/>
            </a:br>
            <a:r>
              <a:rPr lang="en-US" sz="4000" smtClean="0"/>
              <a:t>Second Question:</a:t>
            </a:r>
          </a:p>
        </p:txBody>
      </p:sp>
      <p:sp>
        <p:nvSpPr>
          <p:cNvPr id="50179" name="Rectangle 3"/>
          <p:cNvSpPr>
            <a:spLocks noGrp="1" noChangeArrowheads="1"/>
          </p:cNvSpPr>
          <p:nvPr>
            <p:ph idx="1"/>
          </p:nvPr>
        </p:nvSpPr>
        <p:spPr>
          <a:xfrm>
            <a:off x="457200" y="1570037"/>
            <a:ext cx="8229600" cy="4525963"/>
          </a:xfrm>
        </p:spPr>
        <p:txBody>
          <a:bodyPr/>
          <a:lstStyle/>
          <a:p>
            <a:pPr algn="ctr">
              <a:lnSpc>
                <a:spcPct val="90000"/>
              </a:lnSpc>
              <a:buFontTx/>
              <a:buNone/>
            </a:pPr>
            <a:r>
              <a:rPr lang="en-US" dirty="0" smtClean="0"/>
              <a:t>Do the rules provide an exception permitting acceptance of the gift?</a:t>
            </a:r>
          </a:p>
          <a:p>
            <a:pPr algn="ctr">
              <a:lnSpc>
                <a:spcPct val="90000"/>
              </a:lnSpc>
              <a:buFontTx/>
              <a:buNone/>
            </a:pPr>
            <a:endParaRPr lang="en-US" dirty="0" smtClean="0"/>
          </a:p>
          <a:p>
            <a:pPr>
              <a:lnSpc>
                <a:spcPct val="90000"/>
              </a:lnSpc>
              <a:buClr>
                <a:srgbClr val="003366"/>
              </a:buClr>
              <a:buFont typeface="Wingdings" pitchFamily="2" charset="2"/>
              <a:buChar char="Ø"/>
            </a:pPr>
            <a:r>
              <a:rPr lang="en-US" dirty="0" smtClean="0">
                <a:cs typeface="Arial" pitchFamily="34" charset="0"/>
              </a:rPr>
              <a:t>Gifts of $20 or less ($50 max for year)</a:t>
            </a:r>
          </a:p>
          <a:p>
            <a:pPr>
              <a:lnSpc>
                <a:spcPct val="90000"/>
              </a:lnSpc>
              <a:buClr>
                <a:srgbClr val="003366"/>
              </a:buClr>
              <a:buFont typeface="Wingdings" pitchFamily="2" charset="2"/>
              <a:buChar char="Ø"/>
            </a:pPr>
            <a:r>
              <a:rPr lang="en-US" dirty="0" smtClean="0">
                <a:cs typeface="Arial" pitchFamily="34" charset="0"/>
              </a:rPr>
              <a:t>Gifts based on personal relationship</a:t>
            </a:r>
          </a:p>
          <a:p>
            <a:pPr>
              <a:lnSpc>
                <a:spcPct val="90000"/>
              </a:lnSpc>
              <a:buClr>
                <a:srgbClr val="003366"/>
              </a:buClr>
              <a:buFont typeface="Wingdings" pitchFamily="2" charset="2"/>
              <a:buChar char="Ø"/>
            </a:pPr>
            <a:r>
              <a:rPr lang="en-US" dirty="0" smtClean="0">
                <a:cs typeface="Arial" pitchFamily="34" charset="0"/>
              </a:rPr>
              <a:t>Discounts and similar benefits</a:t>
            </a:r>
          </a:p>
          <a:p>
            <a:pPr>
              <a:lnSpc>
                <a:spcPct val="90000"/>
              </a:lnSpc>
              <a:buClr>
                <a:srgbClr val="003366"/>
              </a:buClr>
              <a:buFont typeface="Wingdings" pitchFamily="2" charset="2"/>
              <a:buChar char="Ø"/>
            </a:pPr>
            <a:r>
              <a:rPr lang="en-US" dirty="0" smtClean="0">
                <a:cs typeface="Arial" pitchFamily="34" charset="0"/>
              </a:rPr>
              <a:t>Exceptions for Enlisted Personnel E-6 and Below</a:t>
            </a:r>
          </a:p>
          <a:p>
            <a:pPr>
              <a:lnSpc>
                <a:spcPct val="90000"/>
              </a:lnSpc>
              <a:buClr>
                <a:srgbClr val="003366"/>
              </a:buClr>
              <a:buFont typeface="Wingdings" pitchFamily="2" charset="2"/>
              <a:buChar char="Ø"/>
            </a:pPr>
            <a:endParaRPr lang="en-US" dirty="0" smtClean="0">
              <a:cs typeface="Arial" pitchFamily="34" charset="0"/>
            </a:endParaRPr>
          </a:p>
          <a:p>
            <a:pPr>
              <a:lnSpc>
                <a:spcPct val="90000"/>
              </a:lnSpc>
              <a:buClr>
                <a:srgbClr val="003366"/>
              </a:buClr>
              <a:buFont typeface="Wingdings" pitchFamily="2" charset="2"/>
              <a:buNone/>
            </a:pPr>
            <a:endParaRPr lang="en-US" dirty="0" smtClean="0">
              <a:cs typeface="Arial" pitchFamily="34" charset="0"/>
            </a:endParaRPr>
          </a:p>
          <a:p>
            <a:pPr>
              <a:lnSpc>
                <a:spcPct val="90000"/>
              </a:lnSpc>
              <a:buClr>
                <a:srgbClr val="003366"/>
              </a:buClr>
              <a:buFont typeface="Wingdings" pitchFamily="2" charset="2"/>
              <a:buNone/>
            </a:pPr>
            <a:endParaRPr lang="en-US" dirty="0" smtClean="0">
              <a:cs typeface="Arial" pitchFamily="34" charset="0"/>
            </a:endParaRPr>
          </a:p>
          <a:p>
            <a:pPr>
              <a:lnSpc>
                <a:spcPct val="90000"/>
              </a:lnSpc>
              <a:buClr>
                <a:srgbClr val="003366"/>
              </a:buClr>
              <a:buFont typeface="Wingdings" pitchFamily="2" charset="2"/>
              <a:buNone/>
            </a:pPr>
            <a:endParaRPr lang="en-US" dirty="0" smtClean="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838200"/>
            <a:ext cx="8229600" cy="1143000"/>
          </a:xfrm>
        </p:spPr>
        <p:txBody>
          <a:bodyPr>
            <a:normAutofit fontScale="90000"/>
          </a:bodyPr>
          <a:lstStyle/>
          <a:p>
            <a:r>
              <a:rPr lang="en-US" sz="4000" smtClean="0"/>
              <a:t>Outside Sources</a:t>
            </a:r>
            <a:br>
              <a:rPr lang="en-US" sz="4000" smtClean="0"/>
            </a:br>
            <a:r>
              <a:rPr lang="en-US" sz="4000" smtClean="0"/>
              <a:t>Third Question:</a:t>
            </a:r>
          </a:p>
        </p:txBody>
      </p:sp>
      <p:sp>
        <p:nvSpPr>
          <p:cNvPr id="51203" name="Rectangle 3"/>
          <p:cNvSpPr>
            <a:spLocks noGrp="1" noChangeArrowheads="1"/>
          </p:cNvSpPr>
          <p:nvPr>
            <p:ph idx="1"/>
          </p:nvPr>
        </p:nvSpPr>
        <p:spPr>
          <a:xfrm>
            <a:off x="457200" y="1752600"/>
            <a:ext cx="8229600" cy="4525963"/>
          </a:xfrm>
        </p:spPr>
        <p:txBody>
          <a:bodyPr/>
          <a:lstStyle/>
          <a:p>
            <a:pPr>
              <a:buFontTx/>
              <a:buNone/>
            </a:pPr>
            <a:endParaRPr lang="en-US" smtClean="0"/>
          </a:p>
          <a:p>
            <a:pPr algn="ctr">
              <a:buFontTx/>
              <a:buNone/>
            </a:pPr>
            <a:endParaRPr lang="en-US" smtClean="0"/>
          </a:p>
          <a:p>
            <a:pPr algn="ctr">
              <a:buFontTx/>
              <a:buNone/>
            </a:pPr>
            <a:r>
              <a:rPr lang="en-US" sz="3600" smtClean="0"/>
              <a:t>Does Acceptance Undermine </a:t>
            </a:r>
          </a:p>
          <a:p>
            <a:pPr algn="ctr">
              <a:buFontTx/>
              <a:buNone/>
            </a:pPr>
            <a:r>
              <a:rPr lang="en-US" sz="3600" smtClean="0"/>
              <a:t>Government Integrity?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81000" y="228600"/>
            <a:ext cx="8229600" cy="838200"/>
          </a:xfrm>
        </p:spPr>
        <p:txBody>
          <a:bodyPr>
            <a:normAutofit/>
          </a:bodyPr>
          <a:lstStyle/>
          <a:p>
            <a:pPr eaLnBrk="1" hangingPunct="1">
              <a:buClr>
                <a:srgbClr val="000000"/>
              </a:buClr>
            </a:pPr>
            <a:r>
              <a:rPr lang="en-US" sz="4000" dirty="0" smtClean="0"/>
              <a:t>Key Laws and Regulations</a:t>
            </a:r>
          </a:p>
        </p:txBody>
      </p:sp>
      <p:sp>
        <p:nvSpPr>
          <p:cNvPr id="11267" name="Rectangle 3"/>
          <p:cNvSpPr>
            <a:spLocks noGrp="1" noChangeArrowheads="1"/>
          </p:cNvSpPr>
          <p:nvPr>
            <p:ph idx="1"/>
          </p:nvPr>
        </p:nvSpPr>
        <p:spPr>
          <a:xfrm>
            <a:off x="304800" y="1219200"/>
            <a:ext cx="8382000" cy="4911725"/>
          </a:xfrm>
        </p:spPr>
        <p:txBody>
          <a:bodyPr>
            <a:normAutofit/>
          </a:bodyPr>
          <a:lstStyle/>
          <a:p>
            <a:pPr eaLnBrk="1" hangingPunct="1">
              <a:lnSpc>
                <a:spcPct val="80000"/>
              </a:lnSpc>
              <a:buClr>
                <a:srgbClr val="000000"/>
              </a:buClr>
            </a:pPr>
            <a:r>
              <a:rPr lang="en-US" sz="2800" dirty="0" smtClean="0"/>
              <a:t>14 Principles of Ethical Conduct</a:t>
            </a:r>
          </a:p>
          <a:p>
            <a:pPr eaLnBrk="1" hangingPunct="1">
              <a:lnSpc>
                <a:spcPct val="80000"/>
              </a:lnSpc>
              <a:buClr>
                <a:srgbClr val="000000"/>
              </a:buClr>
              <a:buFontTx/>
              <a:buNone/>
            </a:pPr>
            <a:endParaRPr lang="en-US" sz="2800" dirty="0" smtClean="0"/>
          </a:p>
          <a:p>
            <a:pPr eaLnBrk="1" hangingPunct="1">
              <a:lnSpc>
                <a:spcPct val="80000"/>
              </a:lnSpc>
              <a:buClr>
                <a:srgbClr val="000000"/>
              </a:buClr>
            </a:pPr>
            <a:r>
              <a:rPr lang="en-US" sz="2800" dirty="0" smtClean="0"/>
              <a:t>Standards of Ethical Conduct for Executive Branch Employees 5 C.F.R. Part 2635</a:t>
            </a:r>
          </a:p>
          <a:p>
            <a:pPr eaLnBrk="1" hangingPunct="1">
              <a:lnSpc>
                <a:spcPct val="80000"/>
              </a:lnSpc>
              <a:buClr>
                <a:srgbClr val="000000"/>
              </a:buClr>
            </a:pPr>
            <a:endParaRPr lang="en-US" sz="2800" dirty="0" smtClean="0"/>
          </a:p>
          <a:p>
            <a:pPr eaLnBrk="1" hangingPunct="1">
              <a:lnSpc>
                <a:spcPct val="80000"/>
              </a:lnSpc>
              <a:buClr>
                <a:srgbClr val="000000"/>
              </a:buClr>
            </a:pPr>
            <a:r>
              <a:rPr lang="en-US" sz="2800" dirty="0" smtClean="0"/>
              <a:t>The Joint Ethics Regulation (JER), DoD 5500.07-R (Change 7)</a:t>
            </a:r>
          </a:p>
          <a:p>
            <a:pPr eaLnBrk="1" hangingPunct="1">
              <a:lnSpc>
                <a:spcPct val="80000"/>
              </a:lnSpc>
              <a:buClr>
                <a:srgbClr val="000000"/>
              </a:buClr>
            </a:pPr>
            <a:endParaRPr lang="en-US" sz="2800" dirty="0" smtClean="0"/>
          </a:p>
          <a:p>
            <a:pPr eaLnBrk="1" hangingPunct="1">
              <a:lnSpc>
                <a:spcPct val="80000"/>
              </a:lnSpc>
              <a:buClr>
                <a:srgbClr val="000000"/>
              </a:buClr>
            </a:pPr>
            <a:r>
              <a:rPr lang="en-US" sz="2800" dirty="0" smtClean="0"/>
              <a:t>18 U.S.C. §§ 203, 205, 207, 208</a:t>
            </a:r>
          </a:p>
          <a:p>
            <a:pPr eaLnBrk="1" hangingPunct="1">
              <a:lnSpc>
                <a:spcPct val="80000"/>
              </a:lnSpc>
              <a:buClr>
                <a:srgbClr val="000000"/>
              </a:buClr>
              <a:buNone/>
            </a:pPr>
            <a:endParaRPr lang="en-US" sz="2800" dirty="0" smtClean="0"/>
          </a:p>
          <a:p>
            <a:pPr eaLnBrk="1" hangingPunct="1">
              <a:lnSpc>
                <a:spcPct val="80000"/>
              </a:lnSpc>
              <a:buClr>
                <a:srgbClr val="000000"/>
              </a:buClr>
            </a:pPr>
            <a:r>
              <a:rPr lang="en-US" sz="2800" dirty="0" smtClean="0"/>
              <a:t>Also, check local command policy.</a:t>
            </a:r>
          </a:p>
          <a:p>
            <a:pPr lvl="1">
              <a:lnSpc>
                <a:spcPct val="80000"/>
              </a:lnSpc>
              <a:buClr>
                <a:srgbClr val="000000"/>
              </a:buClr>
            </a:pPr>
            <a:r>
              <a:rPr lang="en-US" sz="2400" dirty="0" smtClean="0"/>
              <a:t>It can be more restrictive!</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33400" y="914400"/>
            <a:ext cx="8153400" cy="914400"/>
          </a:xfrm>
        </p:spPr>
        <p:txBody>
          <a:bodyPr>
            <a:normAutofit fontScale="90000"/>
          </a:bodyPr>
          <a:lstStyle/>
          <a:p>
            <a:r>
              <a:rPr lang="en-US" sz="4000" smtClean="0"/>
              <a:t>Gift Disposal</a:t>
            </a:r>
            <a:br>
              <a:rPr lang="en-US" sz="4000" smtClean="0"/>
            </a:br>
            <a:endParaRPr lang="en-US" sz="4000" smtClean="0"/>
          </a:p>
        </p:txBody>
      </p:sp>
      <p:sp>
        <p:nvSpPr>
          <p:cNvPr id="52227" name="Rectangle 3"/>
          <p:cNvSpPr>
            <a:spLocks noGrp="1" noChangeArrowheads="1"/>
          </p:cNvSpPr>
          <p:nvPr>
            <p:ph idx="1"/>
          </p:nvPr>
        </p:nvSpPr>
        <p:spPr>
          <a:xfrm>
            <a:off x="533400" y="1828800"/>
            <a:ext cx="8229600" cy="4525963"/>
          </a:xfrm>
        </p:spPr>
        <p:txBody>
          <a:bodyPr/>
          <a:lstStyle/>
          <a:p>
            <a:r>
              <a:rPr lang="en-US" smtClean="0"/>
              <a:t>Just say “NO” (Refuse or return the item)</a:t>
            </a:r>
          </a:p>
          <a:p>
            <a:r>
              <a:rPr lang="en-US" smtClean="0"/>
              <a:t>Pay for it (fair market value)</a:t>
            </a:r>
          </a:p>
          <a:p>
            <a:r>
              <a:rPr lang="en-US" smtClean="0"/>
              <a:t>If Perishable (with Supervisor or EC approval)</a:t>
            </a:r>
          </a:p>
          <a:p>
            <a:pPr lvl="2"/>
            <a:r>
              <a:rPr lang="en-US" smtClean="0"/>
              <a:t>Give it to charity</a:t>
            </a:r>
          </a:p>
          <a:p>
            <a:pPr lvl="2"/>
            <a:r>
              <a:rPr lang="en-US" smtClean="0"/>
              <a:t>Share within office</a:t>
            </a:r>
          </a:p>
          <a:p>
            <a:pPr lvl="2"/>
            <a:r>
              <a:rPr lang="en-US" smtClean="0"/>
              <a:t>Destroy it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457200" y="228600"/>
            <a:ext cx="8229600" cy="1143000"/>
          </a:xfrm>
        </p:spPr>
        <p:txBody>
          <a:bodyPr>
            <a:normAutofit fontScale="90000"/>
          </a:bodyPr>
          <a:lstStyle/>
          <a:p>
            <a:r>
              <a:rPr lang="en-US" dirty="0" smtClean="0"/>
              <a:t>Gifts Between Employees</a:t>
            </a:r>
            <a:br>
              <a:rPr lang="en-US" dirty="0" smtClean="0"/>
            </a:br>
            <a:r>
              <a:rPr lang="en-US" dirty="0" smtClean="0"/>
              <a:t>General Rule</a:t>
            </a:r>
          </a:p>
        </p:txBody>
      </p:sp>
      <p:sp>
        <p:nvSpPr>
          <p:cNvPr id="66563" name="Rectangle 6"/>
          <p:cNvSpPr>
            <a:spLocks noChangeArrowheads="1"/>
          </p:cNvSpPr>
          <p:nvPr/>
        </p:nvSpPr>
        <p:spPr bwMode="auto">
          <a:xfrm>
            <a:off x="381000" y="1828800"/>
            <a:ext cx="8229600" cy="4154984"/>
          </a:xfrm>
          <a:prstGeom prst="rect">
            <a:avLst/>
          </a:prstGeom>
          <a:noFill/>
          <a:ln w="9525">
            <a:noFill/>
            <a:miter lim="800000"/>
            <a:headEnd/>
            <a:tailEnd/>
          </a:ln>
        </p:spPr>
        <p:txBody>
          <a:bodyPr wrap="square">
            <a:spAutoFit/>
          </a:bodyPr>
          <a:lstStyle/>
          <a:p>
            <a:pPr eaLnBrk="0" hangingPunct="0"/>
            <a:r>
              <a:rPr lang="en-US" sz="2400" u="sng" dirty="0">
                <a:latin typeface="Arial" pitchFamily="34" charset="0"/>
                <a:cs typeface="Arial" pitchFamily="34" charset="0"/>
              </a:rPr>
              <a:t>An employee shall not, directly or indirectly:</a:t>
            </a:r>
          </a:p>
          <a:p>
            <a:pPr eaLnBrk="0" hangingPunct="0"/>
            <a:endParaRPr lang="en-US" sz="2400" u="sng" dirty="0">
              <a:latin typeface="Arial" pitchFamily="34" charset="0"/>
              <a:cs typeface="Arial" pitchFamily="34" charset="0"/>
            </a:endParaRPr>
          </a:p>
          <a:p>
            <a:pPr eaLnBrk="0" hangingPunct="0"/>
            <a:r>
              <a:rPr lang="en-US" sz="2400" dirty="0">
                <a:latin typeface="Arial" pitchFamily="34" charset="0"/>
                <a:cs typeface="Arial" pitchFamily="34" charset="0"/>
              </a:rPr>
              <a:t>     1.  Give a gift to an official superior</a:t>
            </a:r>
          </a:p>
          <a:p>
            <a:pPr eaLnBrk="0" hangingPunct="0"/>
            <a:endParaRPr lang="en-US" sz="2400" dirty="0">
              <a:latin typeface="Arial" pitchFamily="34" charset="0"/>
              <a:cs typeface="Arial" pitchFamily="34" charset="0"/>
            </a:endParaRPr>
          </a:p>
          <a:p>
            <a:pPr eaLnBrk="0" hangingPunct="0"/>
            <a:r>
              <a:rPr lang="en-US" sz="2400" dirty="0">
                <a:latin typeface="Arial" pitchFamily="34" charset="0"/>
                <a:cs typeface="Arial" pitchFamily="34" charset="0"/>
              </a:rPr>
              <a:t>     2.  Donate or solicit donations for a gift for a 	superior</a:t>
            </a:r>
          </a:p>
          <a:p>
            <a:pPr eaLnBrk="0" hangingPunct="0"/>
            <a:endParaRPr lang="en-US" sz="2400" dirty="0">
              <a:latin typeface="Arial" pitchFamily="34" charset="0"/>
              <a:cs typeface="Arial" pitchFamily="34" charset="0"/>
            </a:endParaRPr>
          </a:p>
          <a:p>
            <a:pPr eaLnBrk="0" hangingPunct="0"/>
            <a:r>
              <a:rPr lang="en-US" sz="2400" dirty="0">
                <a:latin typeface="Arial" pitchFamily="34" charset="0"/>
                <a:cs typeface="Arial" pitchFamily="34" charset="0"/>
              </a:rPr>
              <a:t>     3.  Accept a gift from a lower-paid employee, 	unless the donor and recipient are personal 	friends not in an official superior-subordinate 	relationship.</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sz="4000" dirty="0" smtClean="0"/>
              <a:t>Gifts for Wounded &amp; Injured</a:t>
            </a:r>
            <a:endParaRPr lang="en-US" sz="4000" dirty="0"/>
          </a:p>
        </p:txBody>
      </p:sp>
      <p:sp>
        <p:nvSpPr>
          <p:cNvPr id="3" name="Content Placeholder 2"/>
          <p:cNvSpPr>
            <a:spLocks noGrp="1"/>
          </p:cNvSpPr>
          <p:nvPr>
            <p:ph idx="1"/>
          </p:nvPr>
        </p:nvSpPr>
        <p:spPr>
          <a:xfrm>
            <a:off x="381000" y="1600200"/>
            <a:ext cx="8382000" cy="4525963"/>
          </a:xfrm>
        </p:spPr>
        <p:txBody>
          <a:bodyPr>
            <a:normAutofit lnSpcReduction="10000"/>
          </a:bodyPr>
          <a:lstStyle/>
          <a:p>
            <a:pPr>
              <a:lnSpc>
                <a:spcPct val="90000"/>
              </a:lnSpc>
              <a:spcAft>
                <a:spcPts val="1200"/>
              </a:spcAft>
              <a:buClr>
                <a:srgbClr val="000066"/>
              </a:buClr>
              <a:buNone/>
            </a:pPr>
            <a:r>
              <a:rPr lang="en-US" dirty="0" smtClean="0">
                <a:latin typeface="Calibri" pitchFamily="34" charset="0"/>
                <a:cs typeface="Times New Roman" pitchFamily="18" charset="0"/>
              </a:rPr>
              <a:t>Acceptance of Gifts from Non-Federal Sources:</a:t>
            </a:r>
          </a:p>
          <a:p>
            <a:pPr lvl="1">
              <a:lnSpc>
                <a:spcPct val="90000"/>
              </a:lnSpc>
              <a:spcAft>
                <a:spcPts val="1200"/>
              </a:spcAft>
              <a:buClr>
                <a:srgbClr val="000066"/>
              </a:buClr>
              <a:buFont typeface="Arial" pitchFamily="34" charset="0"/>
              <a:buChar char="•"/>
            </a:pPr>
            <a:r>
              <a:rPr lang="en-US" sz="3200" dirty="0" smtClean="0">
                <a:latin typeface="Calibri" pitchFamily="34" charset="0"/>
                <a:cs typeface="Times New Roman" pitchFamily="18" charset="0"/>
              </a:rPr>
              <a:t>Special exception for Soldiers with qualifying injuries to accept gifts of any value</a:t>
            </a:r>
          </a:p>
          <a:p>
            <a:pPr lvl="1">
              <a:lnSpc>
                <a:spcPct val="90000"/>
              </a:lnSpc>
              <a:spcAft>
                <a:spcPts val="1200"/>
              </a:spcAft>
              <a:buClr>
                <a:srgbClr val="000066"/>
              </a:buClr>
              <a:buFont typeface="Arial" pitchFamily="34" charset="0"/>
              <a:buChar char="•"/>
            </a:pPr>
            <a:r>
              <a:rPr lang="en-US" sz="3200" dirty="0" smtClean="0">
                <a:latin typeface="Calibri" pitchFamily="34" charset="0"/>
                <a:cs typeface="Times New Roman" pitchFamily="18" charset="0"/>
              </a:rPr>
              <a:t>Retroactive to September 11, 2001</a:t>
            </a:r>
          </a:p>
          <a:p>
            <a:pPr lvl="1">
              <a:lnSpc>
                <a:spcPct val="90000"/>
              </a:lnSpc>
              <a:spcAft>
                <a:spcPts val="1200"/>
              </a:spcAft>
              <a:buClr>
                <a:srgbClr val="000066"/>
              </a:buClr>
              <a:buFont typeface="Arial" pitchFamily="34" charset="0"/>
              <a:buChar char="•"/>
            </a:pPr>
            <a:r>
              <a:rPr lang="en-US" sz="3200" dirty="0" smtClean="0">
                <a:latin typeface="Calibri" pitchFamily="34" charset="0"/>
                <a:cs typeface="Times New Roman" pitchFamily="18" charset="0"/>
              </a:rPr>
              <a:t>Must be unsolicited</a:t>
            </a:r>
          </a:p>
          <a:p>
            <a:pPr lvl="1">
              <a:lnSpc>
                <a:spcPct val="90000"/>
              </a:lnSpc>
              <a:spcAft>
                <a:spcPts val="1200"/>
              </a:spcAft>
              <a:buClr>
                <a:srgbClr val="000066"/>
              </a:buClr>
              <a:buFont typeface="Arial" pitchFamily="34" charset="0"/>
              <a:buChar char="•"/>
            </a:pPr>
            <a:r>
              <a:rPr lang="en-US" sz="3200" dirty="0" smtClean="0">
                <a:latin typeface="Calibri" pitchFamily="34" charset="0"/>
                <a:cs typeface="Times New Roman" pitchFamily="18" charset="0"/>
              </a:rPr>
              <a:t>Gifts over $375/$1000 per source per year</a:t>
            </a:r>
          </a:p>
          <a:p>
            <a:pPr lvl="2">
              <a:lnSpc>
                <a:spcPct val="90000"/>
              </a:lnSpc>
              <a:spcAft>
                <a:spcPts val="1200"/>
              </a:spcAft>
              <a:buClr>
                <a:srgbClr val="000066"/>
              </a:buClr>
              <a:buFont typeface="Arial" pitchFamily="34" charset="0"/>
              <a:buChar char="•"/>
            </a:pPr>
            <a:r>
              <a:rPr lang="en-US" sz="3200" dirty="0" smtClean="0">
                <a:latin typeface="Calibri" pitchFamily="34" charset="0"/>
                <a:cs typeface="Times New Roman" pitchFamily="18" charset="0"/>
              </a:rPr>
              <a:t>Require Written Waiver</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685800" y="228600"/>
            <a:ext cx="7772400" cy="1371600"/>
          </a:xfrm>
        </p:spPr>
        <p:txBody>
          <a:bodyPr/>
          <a:lstStyle/>
          <a:p>
            <a:pPr eaLnBrk="1" hangingPunct="1">
              <a:buClr>
                <a:srgbClr val="000000"/>
              </a:buClr>
            </a:pPr>
            <a:r>
              <a:rPr lang="en-US" dirty="0" smtClean="0"/>
              <a:t>Family Readiness Groups</a:t>
            </a:r>
          </a:p>
        </p:txBody>
      </p:sp>
      <p:sp>
        <p:nvSpPr>
          <p:cNvPr id="77827" name="Rectangle 4"/>
          <p:cNvSpPr>
            <a:spLocks noChangeArrowheads="1"/>
          </p:cNvSpPr>
          <p:nvPr/>
        </p:nvSpPr>
        <p:spPr bwMode="auto">
          <a:xfrm>
            <a:off x="0" y="-1236663"/>
            <a:ext cx="9144000" cy="0"/>
          </a:xfrm>
          <a:prstGeom prst="rect">
            <a:avLst/>
          </a:prstGeom>
          <a:noFill/>
          <a:ln w="9525">
            <a:noFill/>
            <a:miter lim="800000"/>
            <a:headEnd/>
            <a:tailEnd/>
          </a:ln>
        </p:spPr>
        <p:txBody>
          <a:bodyPr>
            <a:spAutoFit/>
          </a:bodyPr>
          <a:lstStyle/>
          <a:p>
            <a:pPr eaLnBrk="0" hangingPunct="0"/>
            <a:endParaRPr lang="en-US"/>
          </a:p>
        </p:txBody>
      </p:sp>
      <p:pic>
        <p:nvPicPr>
          <p:cNvPr id="77828" name="Picture 7" descr="Yellow Ribbon"/>
          <p:cNvPicPr>
            <a:picLocks noChangeAspect="1" noChangeArrowheads="1"/>
          </p:cNvPicPr>
          <p:nvPr/>
        </p:nvPicPr>
        <p:blipFill>
          <a:blip r:embed="rId3" cstate="screen"/>
          <a:srcRect/>
          <a:stretch>
            <a:fillRect/>
          </a:stretch>
        </p:blipFill>
        <p:spPr bwMode="auto">
          <a:xfrm>
            <a:off x="6629400" y="2514600"/>
            <a:ext cx="1503363" cy="3028950"/>
          </a:xfrm>
          <a:prstGeom prst="rect">
            <a:avLst/>
          </a:prstGeom>
          <a:noFill/>
          <a:ln w="9525">
            <a:noFill/>
            <a:miter lim="800000"/>
            <a:headEnd/>
            <a:tailEnd/>
          </a:ln>
        </p:spPr>
      </p:pic>
      <p:sp>
        <p:nvSpPr>
          <p:cNvPr id="77829" name="Rectangle 13"/>
          <p:cNvSpPr>
            <a:spLocks noChangeArrowheads="1"/>
          </p:cNvSpPr>
          <p:nvPr/>
        </p:nvSpPr>
        <p:spPr bwMode="auto">
          <a:xfrm>
            <a:off x="-360363" y="-1236663"/>
            <a:ext cx="9144001" cy="0"/>
          </a:xfrm>
          <a:prstGeom prst="rect">
            <a:avLst/>
          </a:prstGeom>
          <a:noFill/>
          <a:ln w="9525">
            <a:noFill/>
            <a:miter lim="800000"/>
            <a:headEnd/>
            <a:tailEnd/>
          </a:ln>
        </p:spPr>
        <p:txBody>
          <a:bodyPr>
            <a:spAutoFit/>
          </a:bodyPr>
          <a:lstStyle/>
          <a:p>
            <a:pPr eaLnBrk="0" hangingPunct="0"/>
            <a:endParaRPr lang="en-US"/>
          </a:p>
        </p:txBody>
      </p:sp>
      <p:pic>
        <p:nvPicPr>
          <p:cNvPr id="77830" name="Picture 23" descr="Picture of American Flag with a Bald Eagle imposed on it"/>
          <p:cNvPicPr>
            <a:picLocks noChangeAspect="1" noChangeArrowheads="1"/>
          </p:cNvPicPr>
          <p:nvPr/>
        </p:nvPicPr>
        <p:blipFill>
          <a:blip r:embed="rId4" cstate="screen"/>
          <a:srcRect/>
          <a:stretch>
            <a:fillRect/>
          </a:stretch>
        </p:blipFill>
        <p:spPr bwMode="auto">
          <a:xfrm>
            <a:off x="838200" y="2209800"/>
            <a:ext cx="4572000" cy="3429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85800" y="228600"/>
            <a:ext cx="7772400" cy="990600"/>
          </a:xfrm>
        </p:spPr>
        <p:txBody>
          <a:bodyPr>
            <a:normAutofit/>
          </a:bodyPr>
          <a:lstStyle/>
          <a:p>
            <a:pPr eaLnBrk="1" hangingPunct="1">
              <a:buClr>
                <a:srgbClr val="000000"/>
              </a:buClr>
            </a:pPr>
            <a:r>
              <a:rPr lang="en-US" sz="4000" dirty="0" smtClean="0"/>
              <a:t>Family Readiness Groups </a:t>
            </a:r>
          </a:p>
        </p:txBody>
      </p:sp>
      <p:sp>
        <p:nvSpPr>
          <p:cNvPr id="78851" name="Rectangle 3"/>
          <p:cNvSpPr>
            <a:spLocks noGrp="1" noChangeArrowheads="1"/>
          </p:cNvSpPr>
          <p:nvPr>
            <p:ph idx="1"/>
          </p:nvPr>
        </p:nvSpPr>
        <p:spPr>
          <a:xfrm>
            <a:off x="685800" y="1524000"/>
            <a:ext cx="7696200" cy="4267200"/>
          </a:xfrm>
        </p:spPr>
        <p:txBody>
          <a:bodyPr/>
          <a:lstStyle/>
          <a:p>
            <a:pPr eaLnBrk="1" hangingPunct="1">
              <a:buClr>
                <a:srgbClr val="000000"/>
              </a:buClr>
            </a:pPr>
            <a:r>
              <a:rPr lang="en-US" sz="2800" dirty="0" smtClean="0"/>
              <a:t>Family Readiness Groups (FRGs) are official “command sponsored” Army programs</a:t>
            </a:r>
          </a:p>
          <a:p>
            <a:pPr eaLnBrk="1" hangingPunct="1">
              <a:buClr>
                <a:srgbClr val="000000"/>
              </a:buClr>
            </a:pPr>
            <a:r>
              <a:rPr lang="en-US" sz="2800" dirty="0" smtClean="0"/>
              <a:t>Primary purposes of FRGs:</a:t>
            </a:r>
          </a:p>
          <a:p>
            <a:pPr lvl="2" eaLnBrk="1" hangingPunct="1">
              <a:buClr>
                <a:srgbClr val="000000"/>
              </a:buClr>
            </a:pPr>
            <a:r>
              <a:rPr lang="en-US" sz="2800" dirty="0" smtClean="0"/>
              <a:t>Disseminate information</a:t>
            </a:r>
          </a:p>
          <a:p>
            <a:pPr lvl="2" eaLnBrk="1" hangingPunct="1">
              <a:buClr>
                <a:srgbClr val="000000"/>
              </a:buClr>
            </a:pPr>
            <a:r>
              <a:rPr lang="en-US" sz="2800" dirty="0" smtClean="0"/>
              <a:t>Ensure personal and family readiness</a:t>
            </a:r>
          </a:p>
          <a:p>
            <a:pPr lvl="2" eaLnBrk="1" hangingPunct="1">
              <a:buClr>
                <a:srgbClr val="000000"/>
              </a:buClr>
            </a:pPr>
            <a:r>
              <a:rPr lang="en-US" sz="2800" dirty="0" smtClean="0"/>
              <a:t>Provide mutual support and assistance</a:t>
            </a:r>
          </a:p>
          <a:p>
            <a:pPr eaLnBrk="1" hangingPunct="1">
              <a:buClr>
                <a:srgbClr val="000000"/>
              </a:buClr>
            </a:pPr>
            <a:r>
              <a:rPr lang="en-US" sz="2800" dirty="0" smtClean="0"/>
              <a:t>Formerly known as Family Support Groups (FSGs)</a:t>
            </a:r>
          </a:p>
          <a:p>
            <a:pPr eaLnBrk="1" hangingPunct="1">
              <a:buClr>
                <a:srgbClr val="000000"/>
              </a:buClr>
            </a:pPr>
            <a:endParaRPr lang="en-US" sz="2800" dirty="0" smtClean="0"/>
          </a:p>
          <a:p>
            <a:pPr lvl="2" eaLnBrk="1" hangingPunct="1">
              <a:buClr>
                <a:srgbClr val="000000"/>
              </a:buClr>
            </a:pPr>
            <a:endParaRPr lang="en-US" b="1" dirty="0" smtClean="0">
              <a:solidFill>
                <a:srgbClr val="000000"/>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685800" y="228600"/>
            <a:ext cx="7772400" cy="1219200"/>
          </a:xfrm>
        </p:spPr>
        <p:txBody>
          <a:bodyPr>
            <a:normAutofit/>
          </a:bodyPr>
          <a:lstStyle/>
          <a:p>
            <a:pPr eaLnBrk="1" hangingPunct="1">
              <a:buClr>
                <a:srgbClr val="000000"/>
              </a:buClr>
            </a:pPr>
            <a:r>
              <a:rPr lang="en-US" sz="4000" dirty="0" smtClean="0"/>
              <a:t>Official Support of FRGs </a:t>
            </a:r>
          </a:p>
        </p:txBody>
      </p:sp>
      <p:sp>
        <p:nvSpPr>
          <p:cNvPr id="79875" name="Rectangle 3"/>
          <p:cNvSpPr>
            <a:spLocks noGrp="1" noChangeArrowheads="1"/>
          </p:cNvSpPr>
          <p:nvPr>
            <p:ph idx="1"/>
          </p:nvPr>
        </p:nvSpPr>
        <p:spPr>
          <a:xfrm>
            <a:off x="685800" y="1600200"/>
            <a:ext cx="8001000" cy="3886200"/>
          </a:xfrm>
        </p:spPr>
        <p:txBody>
          <a:bodyPr/>
          <a:lstStyle/>
          <a:p>
            <a:pPr eaLnBrk="1" hangingPunct="1">
              <a:buClr>
                <a:srgbClr val="000000"/>
              </a:buClr>
            </a:pPr>
            <a:r>
              <a:rPr lang="en-US" sz="3600" smtClean="0"/>
              <a:t>Appropriated funds are authorized for FRG mission activities</a:t>
            </a:r>
          </a:p>
          <a:p>
            <a:pPr eaLnBrk="1" hangingPunct="1">
              <a:buClr>
                <a:srgbClr val="000000"/>
              </a:buClr>
            </a:pPr>
            <a:r>
              <a:rPr lang="en-US" sz="3600" smtClean="0"/>
              <a:t>Government office space and equipment may be used for FRG mission activities</a:t>
            </a:r>
          </a:p>
        </p:txBody>
      </p:sp>
      <p:pic>
        <p:nvPicPr>
          <p:cNvPr id="79876" name="Picture 4" descr="bs00823_"/>
          <p:cNvPicPr>
            <a:picLocks noChangeAspect="1" noChangeArrowheads="1"/>
          </p:cNvPicPr>
          <p:nvPr/>
        </p:nvPicPr>
        <p:blipFill>
          <a:blip r:embed="rId3" cstate="screen"/>
          <a:srcRect/>
          <a:stretch>
            <a:fillRect/>
          </a:stretch>
        </p:blipFill>
        <p:spPr bwMode="auto">
          <a:xfrm>
            <a:off x="5867400" y="4191000"/>
            <a:ext cx="2286000" cy="19478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685800" y="304800"/>
            <a:ext cx="7772400" cy="990600"/>
          </a:xfrm>
        </p:spPr>
        <p:txBody>
          <a:bodyPr>
            <a:normAutofit/>
          </a:bodyPr>
          <a:lstStyle/>
          <a:p>
            <a:pPr eaLnBrk="1" hangingPunct="1">
              <a:buClr>
                <a:srgbClr val="000000"/>
              </a:buClr>
            </a:pPr>
            <a:r>
              <a:rPr lang="en-US" sz="4000" dirty="0" smtClean="0"/>
              <a:t>Fundraising</a:t>
            </a:r>
          </a:p>
        </p:txBody>
      </p:sp>
      <p:sp>
        <p:nvSpPr>
          <p:cNvPr id="80899" name="Rectangle 3"/>
          <p:cNvSpPr>
            <a:spLocks noGrp="1" noChangeArrowheads="1"/>
          </p:cNvSpPr>
          <p:nvPr>
            <p:ph idx="1"/>
          </p:nvPr>
        </p:nvSpPr>
        <p:spPr>
          <a:xfrm>
            <a:off x="609600" y="1524000"/>
            <a:ext cx="7924800" cy="4191000"/>
          </a:xfrm>
        </p:spPr>
        <p:txBody>
          <a:bodyPr/>
          <a:lstStyle/>
          <a:p>
            <a:pPr eaLnBrk="1" hangingPunct="1">
              <a:buClr>
                <a:srgbClr val="000000"/>
              </a:buClr>
            </a:pPr>
            <a:r>
              <a:rPr lang="en-US" dirty="0" smtClean="0"/>
              <a:t>FRGs have limited fundraising authority</a:t>
            </a:r>
          </a:p>
          <a:p>
            <a:pPr eaLnBrk="1" hangingPunct="1">
              <a:buClr>
                <a:srgbClr val="000000"/>
              </a:buClr>
            </a:pPr>
            <a:r>
              <a:rPr lang="en-US" dirty="0" smtClean="0"/>
              <a:t>FRGs may create informal funds </a:t>
            </a:r>
          </a:p>
          <a:p>
            <a:pPr eaLnBrk="1" hangingPunct="1">
              <a:buClr>
                <a:srgbClr val="000000"/>
              </a:buClr>
            </a:pPr>
            <a:r>
              <a:rPr lang="en-US" dirty="0" smtClean="0"/>
              <a:t>Members of FRGs may only fundraise for informal funds among their own members</a:t>
            </a:r>
          </a:p>
          <a:p>
            <a:pPr eaLnBrk="1" hangingPunct="1">
              <a:buClr>
                <a:srgbClr val="000000"/>
              </a:buClr>
            </a:pPr>
            <a:r>
              <a:rPr lang="en-US" dirty="0" smtClean="0"/>
              <a:t>What does this mean?</a:t>
            </a:r>
            <a:endParaRPr lang="en-US" sz="3600" dirty="0" smtClean="0"/>
          </a:p>
        </p:txBody>
      </p:sp>
      <p:pic>
        <p:nvPicPr>
          <p:cNvPr id="80900" name="Picture 4" descr="j0250660[1]"/>
          <p:cNvPicPr>
            <a:picLocks noChangeAspect="1" noChangeArrowheads="1"/>
          </p:cNvPicPr>
          <p:nvPr/>
        </p:nvPicPr>
        <p:blipFill>
          <a:blip r:embed="rId3" cstate="screen"/>
          <a:srcRect/>
          <a:stretch>
            <a:fillRect/>
          </a:stretch>
        </p:blipFill>
        <p:spPr bwMode="auto">
          <a:xfrm>
            <a:off x="6096000" y="4335463"/>
            <a:ext cx="2001838" cy="21415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533400" y="228600"/>
            <a:ext cx="8077200" cy="1066800"/>
          </a:xfrm>
        </p:spPr>
        <p:txBody>
          <a:bodyPr>
            <a:normAutofit/>
          </a:bodyPr>
          <a:lstStyle/>
          <a:p>
            <a:pPr eaLnBrk="1" hangingPunct="1">
              <a:buClr>
                <a:srgbClr val="000000"/>
              </a:buClr>
            </a:pPr>
            <a:r>
              <a:rPr lang="en-US" sz="4000" dirty="0" smtClean="0"/>
              <a:t>FRGs &amp; Private Organizations</a:t>
            </a:r>
          </a:p>
        </p:txBody>
      </p:sp>
      <p:sp>
        <p:nvSpPr>
          <p:cNvPr id="81923" name="Rectangle 3"/>
          <p:cNvSpPr>
            <a:spLocks noGrp="1" noChangeArrowheads="1"/>
          </p:cNvSpPr>
          <p:nvPr>
            <p:ph idx="1"/>
          </p:nvPr>
        </p:nvSpPr>
        <p:spPr>
          <a:xfrm>
            <a:off x="533400" y="1828800"/>
            <a:ext cx="8077200" cy="3810000"/>
          </a:xfrm>
        </p:spPr>
        <p:txBody>
          <a:bodyPr/>
          <a:lstStyle/>
          <a:p>
            <a:pPr eaLnBrk="1" hangingPunct="1">
              <a:lnSpc>
                <a:spcPct val="90000"/>
              </a:lnSpc>
              <a:buClr>
                <a:srgbClr val="000000"/>
              </a:buClr>
            </a:pPr>
            <a:r>
              <a:rPr lang="en-US" smtClean="0"/>
              <a:t>Individuals may establish private organizations (POs) that share goals and objectives of FRGs</a:t>
            </a:r>
          </a:p>
          <a:p>
            <a:pPr lvl="1" eaLnBrk="1" hangingPunct="1">
              <a:lnSpc>
                <a:spcPct val="90000"/>
              </a:lnSpc>
              <a:buClr>
                <a:srgbClr val="000000"/>
              </a:buClr>
              <a:buFontTx/>
              <a:buNone/>
            </a:pPr>
            <a:r>
              <a:rPr lang="en-US" smtClean="0"/>
              <a:t>Remember:  These are non-Federal entities!</a:t>
            </a:r>
          </a:p>
          <a:p>
            <a:pPr lvl="1" eaLnBrk="1" hangingPunct="1">
              <a:lnSpc>
                <a:spcPct val="90000"/>
              </a:lnSpc>
              <a:buClr>
                <a:srgbClr val="000000"/>
              </a:buClr>
            </a:pPr>
            <a:endParaRPr lang="en-US" smtClean="0"/>
          </a:p>
          <a:p>
            <a:pPr eaLnBrk="1" hangingPunct="1">
              <a:lnSpc>
                <a:spcPct val="90000"/>
              </a:lnSpc>
              <a:buClr>
                <a:srgbClr val="000000"/>
              </a:buClr>
            </a:pPr>
            <a:r>
              <a:rPr lang="en-US" smtClean="0"/>
              <a:t>These POs may fundraise IAW the Joint Ethics Regulation</a:t>
            </a:r>
          </a:p>
          <a:p>
            <a:pPr lvl="1" eaLnBrk="1" hangingPunct="1">
              <a:lnSpc>
                <a:spcPct val="90000"/>
              </a:lnSpc>
              <a:buClr>
                <a:srgbClr val="000000"/>
              </a:buClr>
              <a:buFontTx/>
              <a:buNone/>
            </a:pPr>
            <a:r>
              <a:rPr lang="en-US" smtClean="0"/>
              <a:t>Remember:  These are non-Federal entities!</a:t>
            </a:r>
          </a:p>
          <a:p>
            <a:pPr eaLnBrk="1" hangingPunct="1">
              <a:lnSpc>
                <a:spcPct val="90000"/>
              </a:lnSpc>
              <a:buClr>
                <a:srgbClr val="000000"/>
              </a:buClr>
            </a:pPr>
            <a:endParaRPr lang="en-US" sz="2800" smtClean="0"/>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09600" y="228600"/>
            <a:ext cx="7924800" cy="1143000"/>
          </a:xfrm>
        </p:spPr>
        <p:txBody>
          <a:bodyPr>
            <a:normAutofit/>
          </a:bodyPr>
          <a:lstStyle/>
          <a:p>
            <a:pPr eaLnBrk="1" hangingPunct="1">
              <a:buClr>
                <a:srgbClr val="000000"/>
              </a:buClr>
            </a:pPr>
            <a:r>
              <a:rPr lang="en-US" sz="4000" dirty="0" smtClean="0"/>
              <a:t>FRGs &amp; Private Organizations</a:t>
            </a:r>
            <a:br>
              <a:rPr lang="en-US" sz="4000" dirty="0" smtClean="0"/>
            </a:br>
            <a:r>
              <a:rPr lang="en-US" sz="2700" i="1" dirty="0" smtClean="0"/>
              <a:t>(Continued)</a:t>
            </a:r>
          </a:p>
        </p:txBody>
      </p:sp>
      <p:sp>
        <p:nvSpPr>
          <p:cNvPr id="82947" name="Rectangle 3"/>
          <p:cNvSpPr>
            <a:spLocks noGrp="1" noChangeArrowheads="1"/>
          </p:cNvSpPr>
          <p:nvPr>
            <p:ph idx="1"/>
          </p:nvPr>
        </p:nvSpPr>
        <p:spPr>
          <a:xfrm>
            <a:off x="457200" y="1870075"/>
            <a:ext cx="8229600" cy="3997325"/>
          </a:xfrm>
        </p:spPr>
        <p:txBody>
          <a:bodyPr/>
          <a:lstStyle/>
          <a:p>
            <a:pPr eaLnBrk="1" hangingPunct="1">
              <a:buClr>
                <a:srgbClr val="000000"/>
              </a:buClr>
            </a:pPr>
            <a:r>
              <a:rPr lang="en-US" dirty="0" smtClean="0"/>
              <a:t>To prevent conflicts of interest, leaders of these POs should not be FRG leaders</a:t>
            </a:r>
          </a:p>
          <a:p>
            <a:pPr lvl="1" eaLnBrk="1" hangingPunct="1">
              <a:buClr>
                <a:srgbClr val="000000"/>
              </a:buClr>
              <a:buFontTx/>
              <a:buNone/>
            </a:pPr>
            <a:r>
              <a:rPr lang="en-US" dirty="0" smtClean="0"/>
              <a:t>Remember:  These are non-Federal entities!</a:t>
            </a:r>
          </a:p>
          <a:p>
            <a:pPr lvl="1" eaLnBrk="1" hangingPunct="1">
              <a:buClr>
                <a:srgbClr val="000000"/>
              </a:buClr>
              <a:buFontTx/>
              <a:buNone/>
            </a:pPr>
            <a:endParaRPr lang="en-US" dirty="0" smtClean="0"/>
          </a:p>
          <a:p>
            <a:pPr eaLnBrk="1" hangingPunct="1">
              <a:buClr>
                <a:srgbClr val="000000"/>
              </a:buClr>
            </a:pPr>
            <a:r>
              <a:rPr lang="en-US" dirty="0" smtClean="0"/>
              <a:t>These POs may not receive preferential treatment from the Army</a:t>
            </a:r>
            <a:r>
              <a:rPr lang="en-US" sz="2800" dirty="0" smtClean="0"/>
              <a:t> </a:t>
            </a:r>
          </a:p>
          <a:p>
            <a:pPr lvl="1" eaLnBrk="1" hangingPunct="1">
              <a:buClr>
                <a:srgbClr val="000000"/>
              </a:buClr>
              <a:buFontTx/>
              <a:buNone/>
            </a:pPr>
            <a:r>
              <a:rPr lang="en-US" dirty="0" smtClean="0"/>
              <a:t>Remember:  These are non-Federal entities!</a:t>
            </a:r>
            <a:endParaRPr lang="en-US" sz="2400" dirty="0" smtClean="0"/>
          </a:p>
          <a:p>
            <a:pPr eaLnBrk="1" hangingPunct="1">
              <a:buClr>
                <a:srgbClr val="000000"/>
              </a:buClr>
            </a:pPr>
            <a:endParaRPr lang="en-US" dirty="0" smtClean="0"/>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685800" y="381000"/>
            <a:ext cx="7772400" cy="3124200"/>
          </a:xfrm>
        </p:spPr>
        <p:txBody>
          <a:bodyPr/>
          <a:lstStyle/>
          <a:p>
            <a:pPr eaLnBrk="1" hangingPunct="1">
              <a:buClr>
                <a:srgbClr val="000000"/>
              </a:buClr>
            </a:pPr>
            <a:r>
              <a:rPr lang="en-US" dirty="0" smtClean="0"/>
              <a:t>Personal Participation In Private Organizations</a:t>
            </a:r>
          </a:p>
        </p:txBody>
      </p:sp>
      <p:pic>
        <p:nvPicPr>
          <p:cNvPr id="96259" name="Picture 4" descr="bd05545_"/>
          <p:cNvPicPr>
            <a:picLocks noChangeAspect="1" noChangeArrowheads="1"/>
          </p:cNvPicPr>
          <p:nvPr/>
        </p:nvPicPr>
        <p:blipFill>
          <a:blip r:embed="rId3" cstate="screen"/>
          <a:srcRect/>
          <a:stretch>
            <a:fillRect/>
          </a:stretch>
        </p:blipFill>
        <p:spPr bwMode="auto">
          <a:xfrm>
            <a:off x="2895600" y="3124200"/>
            <a:ext cx="3338513" cy="32813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14400" y="304800"/>
            <a:ext cx="7315200" cy="838200"/>
          </a:xfrm>
        </p:spPr>
        <p:txBody>
          <a:bodyPr>
            <a:normAutofit/>
          </a:bodyPr>
          <a:lstStyle/>
          <a:p>
            <a:pPr eaLnBrk="1" hangingPunct="1">
              <a:buClr>
                <a:srgbClr val="000000"/>
              </a:buClr>
            </a:pPr>
            <a:r>
              <a:rPr lang="en-US" sz="4000" dirty="0" smtClean="0"/>
              <a:t>Discussion Topics</a:t>
            </a:r>
          </a:p>
        </p:txBody>
      </p:sp>
      <p:sp>
        <p:nvSpPr>
          <p:cNvPr id="12291" name="Rectangle 3"/>
          <p:cNvSpPr>
            <a:spLocks noGrp="1" noChangeArrowheads="1"/>
          </p:cNvSpPr>
          <p:nvPr>
            <p:ph idx="1"/>
          </p:nvPr>
        </p:nvSpPr>
        <p:spPr>
          <a:xfrm>
            <a:off x="533400" y="1371600"/>
            <a:ext cx="8077200" cy="4648200"/>
          </a:xfrm>
        </p:spPr>
        <p:txBody>
          <a:bodyPr/>
          <a:lstStyle/>
          <a:p>
            <a:pPr eaLnBrk="1" hangingPunct="1">
              <a:lnSpc>
                <a:spcPct val="80000"/>
              </a:lnSpc>
              <a:buClr>
                <a:srgbClr val="000000"/>
              </a:buClr>
            </a:pPr>
            <a:r>
              <a:rPr lang="en-US" sz="2800" dirty="0" smtClean="0"/>
              <a:t>What forms the Ethics Rules and the Code of Ethics – 14 Principles</a:t>
            </a:r>
          </a:p>
          <a:p>
            <a:pPr eaLnBrk="1" hangingPunct="1">
              <a:lnSpc>
                <a:spcPct val="80000"/>
              </a:lnSpc>
              <a:buClr>
                <a:srgbClr val="000000"/>
              </a:buClr>
            </a:pPr>
            <a:r>
              <a:rPr lang="en-US" sz="2800" dirty="0" smtClean="0"/>
              <a:t>Use of Communications Equipment</a:t>
            </a:r>
          </a:p>
          <a:p>
            <a:pPr eaLnBrk="1" hangingPunct="1">
              <a:lnSpc>
                <a:spcPct val="80000"/>
              </a:lnSpc>
              <a:buClr>
                <a:srgbClr val="000000"/>
              </a:buClr>
            </a:pPr>
            <a:r>
              <a:rPr lang="en-US" sz="2800" dirty="0" smtClean="0"/>
              <a:t>Use of Government Property</a:t>
            </a:r>
          </a:p>
          <a:p>
            <a:pPr eaLnBrk="1" hangingPunct="1">
              <a:lnSpc>
                <a:spcPct val="80000"/>
              </a:lnSpc>
              <a:buClr>
                <a:srgbClr val="000000"/>
              </a:buClr>
            </a:pPr>
            <a:r>
              <a:rPr lang="en-US" sz="2800" dirty="0" smtClean="0"/>
              <a:t>Use of Official Position</a:t>
            </a:r>
          </a:p>
          <a:p>
            <a:pPr eaLnBrk="1" hangingPunct="1">
              <a:lnSpc>
                <a:spcPct val="80000"/>
              </a:lnSpc>
              <a:buClr>
                <a:srgbClr val="000000"/>
              </a:buClr>
            </a:pPr>
            <a:r>
              <a:rPr lang="en-US" sz="2800" dirty="0" smtClean="0"/>
              <a:t>Gifts</a:t>
            </a:r>
          </a:p>
          <a:p>
            <a:pPr eaLnBrk="1" hangingPunct="1">
              <a:lnSpc>
                <a:spcPct val="80000"/>
              </a:lnSpc>
              <a:buClr>
                <a:srgbClr val="000000"/>
              </a:buClr>
            </a:pPr>
            <a:r>
              <a:rPr lang="en-US" sz="2800" dirty="0" smtClean="0"/>
              <a:t>Family Readiness Groups</a:t>
            </a:r>
          </a:p>
          <a:p>
            <a:pPr eaLnBrk="1" hangingPunct="1">
              <a:lnSpc>
                <a:spcPct val="80000"/>
              </a:lnSpc>
              <a:buClr>
                <a:srgbClr val="000000"/>
              </a:buClr>
            </a:pPr>
            <a:r>
              <a:rPr lang="en-US" sz="2800" dirty="0" smtClean="0"/>
              <a:t>Official and Personal Participation in Private Organizations</a:t>
            </a:r>
          </a:p>
          <a:p>
            <a:pPr eaLnBrk="1" hangingPunct="1">
              <a:lnSpc>
                <a:spcPct val="80000"/>
              </a:lnSpc>
              <a:buClr>
                <a:srgbClr val="000000"/>
              </a:buClr>
            </a:pPr>
            <a:r>
              <a:rPr lang="en-US" sz="2800" dirty="0" smtClean="0"/>
              <a:t>Seeking Employment Outside the Government</a:t>
            </a:r>
          </a:p>
          <a:p>
            <a:pPr eaLnBrk="1" hangingPunct="1">
              <a:lnSpc>
                <a:spcPct val="80000"/>
              </a:lnSpc>
              <a:buClr>
                <a:srgbClr val="000000"/>
              </a:buClr>
            </a:pPr>
            <a:r>
              <a:rPr lang="en-US" sz="2800" dirty="0" smtClean="0"/>
              <a:t>Post-Government Employment</a:t>
            </a:r>
          </a:p>
          <a:p>
            <a:pPr lvl="1" eaLnBrk="1" hangingPunct="1">
              <a:lnSpc>
                <a:spcPct val="80000"/>
              </a:lnSpc>
              <a:buClr>
                <a:srgbClr val="000000"/>
              </a:buClr>
            </a:pPr>
            <a:endParaRPr lang="en-US" dirty="0" smtClean="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533400" y="228600"/>
            <a:ext cx="8001000" cy="1066800"/>
          </a:xfrm>
        </p:spPr>
        <p:txBody>
          <a:bodyPr>
            <a:normAutofit/>
          </a:bodyPr>
          <a:lstStyle/>
          <a:p>
            <a:pPr eaLnBrk="1" hangingPunct="1">
              <a:buClr>
                <a:srgbClr val="000000"/>
              </a:buClr>
            </a:pPr>
            <a:r>
              <a:rPr lang="en-US" sz="4000" dirty="0" smtClean="0"/>
              <a:t>Personal Participation</a:t>
            </a:r>
          </a:p>
        </p:txBody>
      </p:sp>
      <p:sp>
        <p:nvSpPr>
          <p:cNvPr id="97283" name="Rectangle 3"/>
          <p:cNvSpPr>
            <a:spLocks noGrp="1" noChangeArrowheads="1"/>
          </p:cNvSpPr>
          <p:nvPr>
            <p:ph idx="1"/>
          </p:nvPr>
        </p:nvSpPr>
        <p:spPr>
          <a:xfrm>
            <a:off x="304800" y="1219200"/>
            <a:ext cx="8458200" cy="5181600"/>
          </a:xfrm>
        </p:spPr>
        <p:txBody>
          <a:bodyPr>
            <a:normAutofit/>
          </a:bodyPr>
          <a:lstStyle/>
          <a:p>
            <a:pPr eaLnBrk="1" hangingPunct="1">
              <a:spcBef>
                <a:spcPts val="1200"/>
              </a:spcBef>
              <a:spcAft>
                <a:spcPts val="1200"/>
              </a:spcAft>
              <a:buClr>
                <a:srgbClr val="000000"/>
              </a:buClr>
            </a:pPr>
            <a:r>
              <a:rPr lang="en-US" dirty="0" smtClean="0"/>
              <a:t>Soldiers and Army civilians may join, participate in, or hold office in POs or NFEs  in their personal capacities.</a:t>
            </a:r>
          </a:p>
          <a:p>
            <a:pPr lvl="1" eaLnBrk="1" hangingPunct="1">
              <a:spcBef>
                <a:spcPts val="1200"/>
              </a:spcBef>
              <a:spcAft>
                <a:spcPts val="1200"/>
              </a:spcAft>
              <a:buClr>
                <a:srgbClr val="000000"/>
              </a:buClr>
            </a:pPr>
            <a:r>
              <a:rPr lang="en-US" dirty="0" smtClean="0"/>
              <a:t> Special rules regarding the management of an NFE by general officers or others whose leadership spans an entire installation</a:t>
            </a:r>
          </a:p>
          <a:p>
            <a:pPr eaLnBrk="1" hangingPunct="1">
              <a:spcBef>
                <a:spcPts val="1200"/>
              </a:spcBef>
              <a:spcAft>
                <a:spcPts val="1200"/>
              </a:spcAft>
              <a:buClr>
                <a:srgbClr val="000000"/>
              </a:buClr>
            </a:pPr>
            <a:r>
              <a:rPr lang="en-US" dirty="0" smtClean="0"/>
              <a:t>When participating in POs or NFEs, Soldiers and Army civilians must act </a:t>
            </a:r>
            <a:r>
              <a:rPr lang="en-US" b="1" i="1" dirty="0" smtClean="0"/>
              <a:t>exclusively</a:t>
            </a:r>
            <a:r>
              <a:rPr lang="en-US" dirty="0" smtClean="0"/>
              <a:t> outside the scope of their official positions</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533400" y="228600"/>
            <a:ext cx="8001000" cy="990600"/>
          </a:xfrm>
        </p:spPr>
        <p:txBody>
          <a:bodyPr>
            <a:normAutofit/>
          </a:bodyPr>
          <a:lstStyle/>
          <a:p>
            <a:pPr eaLnBrk="1" hangingPunct="1">
              <a:buClr>
                <a:srgbClr val="000000"/>
              </a:buClr>
            </a:pPr>
            <a:r>
              <a:rPr lang="en-US" sz="4000" dirty="0" smtClean="0"/>
              <a:t>Personal Participation</a:t>
            </a:r>
          </a:p>
        </p:txBody>
      </p:sp>
      <p:sp>
        <p:nvSpPr>
          <p:cNvPr id="98307" name="Rectangle 3"/>
          <p:cNvSpPr>
            <a:spLocks noGrp="1" noChangeArrowheads="1"/>
          </p:cNvSpPr>
          <p:nvPr>
            <p:ph idx="1"/>
          </p:nvPr>
        </p:nvSpPr>
        <p:spPr>
          <a:xfrm>
            <a:off x="762000" y="1447800"/>
            <a:ext cx="7772400" cy="4343400"/>
          </a:xfrm>
        </p:spPr>
        <p:txBody>
          <a:bodyPr/>
          <a:lstStyle/>
          <a:p>
            <a:pPr eaLnBrk="1" hangingPunct="1">
              <a:lnSpc>
                <a:spcPct val="90000"/>
              </a:lnSpc>
              <a:buClr>
                <a:srgbClr val="000000"/>
              </a:buClr>
            </a:pPr>
            <a:r>
              <a:rPr lang="en-US" smtClean="0"/>
              <a:t>Soldiers and Army civilians may not use official titles/positions/organization names in connection with private organization or NFE activities </a:t>
            </a:r>
          </a:p>
          <a:p>
            <a:pPr eaLnBrk="1" hangingPunct="1">
              <a:lnSpc>
                <a:spcPct val="90000"/>
              </a:lnSpc>
              <a:buClr>
                <a:srgbClr val="000000"/>
              </a:buClr>
            </a:pPr>
            <a:r>
              <a:rPr lang="en-US" smtClean="0"/>
              <a:t>Exception:  A Soldier may use his/her grade and military department as part of his/her name (e.g., Major Smith, U.S. Army). </a:t>
            </a:r>
            <a:r>
              <a:rPr lang="en-US" b="1" i="1" smtClean="0"/>
              <a:t>But</a:t>
            </a:r>
            <a:r>
              <a:rPr lang="en-US" b="1" smtClean="0"/>
              <a:t>, </a:t>
            </a:r>
            <a:r>
              <a:rPr lang="en-US" smtClean="0"/>
              <a:t>cannot use title or position to induce or coerce others to join</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3"/>
          <p:cNvSpPr>
            <a:spLocks noGrp="1" noChangeArrowheads="1"/>
          </p:cNvSpPr>
          <p:nvPr>
            <p:ph type="title"/>
          </p:nvPr>
        </p:nvSpPr>
        <p:spPr>
          <a:xfrm>
            <a:off x="609600" y="304800"/>
            <a:ext cx="7924800" cy="1524000"/>
          </a:xfrm>
        </p:spPr>
        <p:txBody>
          <a:bodyPr>
            <a:normAutofit/>
          </a:bodyPr>
          <a:lstStyle/>
          <a:p>
            <a:pPr eaLnBrk="1" hangingPunct="1">
              <a:buClr>
                <a:srgbClr val="000000"/>
              </a:buClr>
            </a:pPr>
            <a:r>
              <a:rPr lang="en-US" sz="4000" dirty="0" smtClean="0"/>
              <a:t>No Membership Or Position If Offered Due To Official Position</a:t>
            </a:r>
          </a:p>
        </p:txBody>
      </p:sp>
      <p:sp>
        <p:nvSpPr>
          <p:cNvPr id="103427" name="Rectangle 2"/>
          <p:cNvSpPr>
            <a:spLocks noGrp="1" noChangeArrowheads="1"/>
          </p:cNvSpPr>
          <p:nvPr>
            <p:ph idx="1"/>
          </p:nvPr>
        </p:nvSpPr>
        <p:spPr>
          <a:xfrm>
            <a:off x="457200" y="2514600"/>
            <a:ext cx="8229600" cy="3581400"/>
          </a:xfrm>
        </p:spPr>
        <p:txBody>
          <a:bodyPr/>
          <a:lstStyle/>
          <a:p>
            <a:pPr eaLnBrk="1" hangingPunct="1">
              <a:buClr>
                <a:srgbClr val="000000"/>
              </a:buClr>
            </a:pPr>
            <a:r>
              <a:rPr lang="en-US" sz="3600" dirty="0" smtClean="0"/>
              <a:t>Membership or position in a PO may not be accepted if it was offered because of an employee’s official position</a:t>
            </a:r>
          </a:p>
        </p:txBody>
      </p:sp>
      <p:pic>
        <p:nvPicPr>
          <p:cNvPr id="103428" name="Picture 8" descr="j0097983[1]"/>
          <p:cNvPicPr>
            <a:picLocks noChangeAspect="1" noChangeArrowheads="1"/>
          </p:cNvPicPr>
          <p:nvPr/>
        </p:nvPicPr>
        <p:blipFill>
          <a:blip r:embed="rId3" cstate="screen"/>
          <a:srcRect/>
          <a:stretch>
            <a:fillRect/>
          </a:stretch>
        </p:blipFill>
        <p:spPr bwMode="auto">
          <a:xfrm>
            <a:off x="4038600" y="4800600"/>
            <a:ext cx="3473450" cy="776288"/>
          </a:xfrm>
          <a:prstGeom prst="rect">
            <a:avLst/>
          </a:prstGeom>
          <a:noFill/>
          <a:ln w="9525">
            <a:noFill/>
            <a:miter lim="800000"/>
            <a:headEnd/>
            <a:tailEnd/>
          </a:ln>
        </p:spPr>
      </p:pic>
      <p:pic>
        <p:nvPicPr>
          <p:cNvPr id="103429" name="Picture 9" descr="buster"/>
          <p:cNvPicPr>
            <a:picLocks noChangeAspect="1" noChangeArrowheads="1"/>
          </p:cNvPicPr>
          <p:nvPr/>
        </p:nvPicPr>
        <p:blipFill>
          <a:blip r:embed="rId4" cstate="screen"/>
          <a:srcRect/>
          <a:stretch>
            <a:fillRect/>
          </a:stretch>
        </p:blipFill>
        <p:spPr bwMode="auto">
          <a:xfrm>
            <a:off x="4800600" y="4114800"/>
            <a:ext cx="2133600" cy="2133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685800" y="228600"/>
            <a:ext cx="7696200" cy="1143000"/>
          </a:xfrm>
        </p:spPr>
        <p:txBody>
          <a:bodyPr>
            <a:normAutofit/>
          </a:bodyPr>
          <a:lstStyle/>
          <a:p>
            <a:pPr eaLnBrk="1" hangingPunct="1">
              <a:buClr>
                <a:srgbClr val="000000"/>
              </a:buClr>
            </a:pPr>
            <a:r>
              <a:rPr lang="en-US" sz="4000" dirty="0" smtClean="0"/>
              <a:t>No Solicitation </a:t>
            </a:r>
          </a:p>
        </p:txBody>
      </p:sp>
      <p:sp>
        <p:nvSpPr>
          <p:cNvPr id="104451" name="Rectangle 3"/>
          <p:cNvSpPr>
            <a:spLocks noGrp="1" noChangeArrowheads="1"/>
          </p:cNvSpPr>
          <p:nvPr>
            <p:ph idx="1"/>
          </p:nvPr>
        </p:nvSpPr>
        <p:spPr>
          <a:xfrm>
            <a:off x="685800" y="1752600"/>
            <a:ext cx="7772400" cy="4343400"/>
          </a:xfrm>
        </p:spPr>
        <p:txBody>
          <a:bodyPr/>
          <a:lstStyle/>
          <a:p>
            <a:pPr eaLnBrk="1" hangingPunct="1">
              <a:lnSpc>
                <a:spcPct val="90000"/>
              </a:lnSpc>
              <a:buClr>
                <a:srgbClr val="000000"/>
              </a:buClr>
            </a:pPr>
            <a:r>
              <a:rPr lang="en-US" dirty="0" smtClean="0"/>
              <a:t>Army personnel may not solicit subordinates or prohibited sources (e.g. contractors) in PO fundraising campaigns or membership drives</a:t>
            </a:r>
          </a:p>
          <a:p>
            <a:pPr eaLnBrk="1" hangingPunct="1">
              <a:lnSpc>
                <a:spcPct val="90000"/>
              </a:lnSpc>
              <a:buClr>
                <a:srgbClr val="000000"/>
              </a:buClr>
              <a:buFontTx/>
              <a:buNone/>
            </a:pPr>
            <a:endParaRPr lang="en-US" dirty="0" smtClean="0"/>
          </a:p>
          <a:p>
            <a:pPr eaLnBrk="1" hangingPunct="1">
              <a:lnSpc>
                <a:spcPct val="90000"/>
              </a:lnSpc>
              <a:buClr>
                <a:srgbClr val="000000"/>
              </a:buClr>
            </a:pPr>
            <a:r>
              <a:rPr lang="en-US" dirty="0" smtClean="0"/>
              <a:t>Army personnel may not permit the use of their names in a PO solicitation that targets subordinates or prohibited sources </a:t>
            </a:r>
          </a:p>
        </p:txBody>
      </p:sp>
      <p:pic>
        <p:nvPicPr>
          <p:cNvPr id="104452" name="Picture 5" descr="j0097899[1]"/>
          <p:cNvPicPr>
            <a:picLocks noChangeAspect="1" noChangeArrowheads="1"/>
          </p:cNvPicPr>
          <p:nvPr/>
        </p:nvPicPr>
        <p:blipFill>
          <a:blip r:embed="rId3" cstate="screen"/>
          <a:srcRect/>
          <a:stretch>
            <a:fillRect/>
          </a:stretch>
        </p:blipFill>
        <p:spPr bwMode="auto">
          <a:xfrm>
            <a:off x="7239000" y="0"/>
            <a:ext cx="1711325" cy="17795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5"/>
          <p:cNvSpPr>
            <a:spLocks noGrp="1" noChangeArrowheads="1"/>
          </p:cNvSpPr>
          <p:nvPr>
            <p:ph type="title"/>
          </p:nvPr>
        </p:nvSpPr>
        <p:spPr>
          <a:xfrm>
            <a:off x="457200" y="228600"/>
            <a:ext cx="8229600" cy="1143000"/>
          </a:xfrm>
        </p:spPr>
        <p:txBody>
          <a:bodyPr>
            <a:normAutofit/>
          </a:bodyPr>
          <a:lstStyle/>
          <a:p>
            <a:pPr eaLnBrk="1" hangingPunct="1">
              <a:buClr>
                <a:srgbClr val="000000"/>
              </a:buClr>
            </a:pPr>
            <a:r>
              <a:rPr lang="en-US" sz="4000" dirty="0" smtClean="0"/>
              <a:t>Conflicts Of Interest Prohibited</a:t>
            </a:r>
          </a:p>
        </p:txBody>
      </p:sp>
      <p:sp>
        <p:nvSpPr>
          <p:cNvPr id="105475" name="Rectangle 3"/>
          <p:cNvSpPr>
            <a:spLocks noGrp="1" noChangeArrowheads="1"/>
          </p:cNvSpPr>
          <p:nvPr>
            <p:ph idx="1"/>
          </p:nvPr>
        </p:nvSpPr>
        <p:spPr>
          <a:xfrm>
            <a:off x="533400" y="1828800"/>
            <a:ext cx="8001000" cy="4114800"/>
          </a:xfrm>
        </p:spPr>
        <p:txBody>
          <a:bodyPr/>
          <a:lstStyle/>
          <a:p>
            <a:pPr eaLnBrk="1" hangingPunct="1">
              <a:lnSpc>
                <a:spcPct val="90000"/>
              </a:lnSpc>
              <a:buClr>
                <a:srgbClr val="000000"/>
              </a:buClr>
            </a:pPr>
            <a:r>
              <a:rPr lang="en-US" sz="2800" dirty="0" smtClean="0"/>
              <a:t>An employee who is an officer, director, or employee of a private organization may not participate in official DOD matters involving the organization.</a:t>
            </a:r>
          </a:p>
          <a:p>
            <a:pPr eaLnBrk="1" hangingPunct="1">
              <a:lnSpc>
                <a:spcPct val="90000"/>
              </a:lnSpc>
              <a:buClr>
                <a:srgbClr val="000000"/>
              </a:buClr>
            </a:pPr>
            <a:r>
              <a:rPr lang="en-US" sz="2800" dirty="0" smtClean="0"/>
              <a:t>Employees may </a:t>
            </a:r>
            <a:r>
              <a:rPr lang="en-US" sz="2800" u="sng" dirty="0" smtClean="0"/>
              <a:t>not</a:t>
            </a:r>
            <a:r>
              <a:rPr lang="en-US" sz="2800" dirty="0" smtClean="0"/>
              <a:t> represent a private organization to the Government.</a:t>
            </a:r>
          </a:p>
          <a:p>
            <a:pPr eaLnBrk="1" hangingPunct="1">
              <a:lnSpc>
                <a:spcPct val="90000"/>
              </a:lnSpc>
              <a:buClr>
                <a:srgbClr val="000000"/>
              </a:buClr>
            </a:pPr>
            <a:r>
              <a:rPr lang="en-US" sz="2800" dirty="0" smtClean="0"/>
              <a:t>Exception:  uncompensated representation for certain nonprofit professional, recreational, and similar organizations.</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533400" y="228600"/>
            <a:ext cx="8001000" cy="914400"/>
          </a:xfrm>
        </p:spPr>
        <p:txBody>
          <a:bodyPr>
            <a:normAutofit/>
          </a:bodyPr>
          <a:lstStyle/>
          <a:p>
            <a:pPr eaLnBrk="1" hangingPunct="1">
              <a:buClr>
                <a:srgbClr val="000000"/>
              </a:buClr>
            </a:pPr>
            <a:r>
              <a:rPr lang="en-US" sz="4000" dirty="0" smtClean="0"/>
              <a:t>Official Endorsements</a:t>
            </a:r>
          </a:p>
        </p:txBody>
      </p:sp>
      <p:sp>
        <p:nvSpPr>
          <p:cNvPr id="94211" name="Rectangle 3"/>
          <p:cNvSpPr>
            <a:spLocks noGrp="1" noChangeArrowheads="1"/>
          </p:cNvSpPr>
          <p:nvPr>
            <p:ph idx="1"/>
          </p:nvPr>
        </p:nvSpPr>
        <p:spPr>
          <a:xfrm>
            <a:off x="609600" y="1676400"/>
            <a:ext cx="7924800" cy="3886200"/>
          </a:xfrm>
        </p:spPr>
        <p:txBody>
          <a:bodyPr/>
          <a:lstStyle/>
          <a:p>
            <a:pPr eaLnBrk="1" hangingPunct="1">
              <a:buClr>
                <a:srgbClr val="000000"/>
              </a:buClr>
              <a:buNone/>
            </a:pPr>
            <a:endParaRPr lang="en-US" b="1" dirty="0" smtClean="0">
              <a:solidFill>
                <a:srgbClr val="000000"/>
              </a:solidFill>
            </a:endParaRPr>
          </a:p>
          <a:p>
            <a:pPr eaLnBrk="1" hangingPunct="1">
              <a:buClr>
                <a:srgbClr val="000000"/>
              </a:buClr>
              <a:buFontTx/>
              <a:buNone/>
            </a:pPr>
            <a:r>
              <a:rPr lang="en-US" dirty="0" smtClean="0">
                <a:solidFill>
                  <a:srgbClr val="000000"/>
                </a:solidFill>
              </a:rPr>
              <a:t>	</a:t>
            </a:r>
            <a:r>
              <a:rPr lang="en-US" dirty="0" smtClean="0"/>
              <a:t>Endorsement of a private organization event, product, service may not be stated or implied by Soldiers or DA civilians in their official capacities.</a:t>
            </a:r>
            <a:r>
              <a:rPr lang="en-US" b="1" dirty="0" smtClean="0"/>
              <a:t> </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xfrm>
            <a:off x="609600" y="228600"/>
            <a:ext cx="7848600" cy="838200"/>
          </a:xfrm>
        </p:spPr>
        <p:txBody>
          <a:bodyPr>
            <a:normAutofit/>
          </a:bodyPr>
          <a:lstStyle/>
          <a:p>
            <a:pPr eaLnBrk="1" hangingPunct="1">
              <a:buClr>
                <a:srgbClr val="000000"/>
              </a:buClr>
            </a:pPr>
            <a:r>
              <a:rPr lang="en-US" sz="4000" dirty="0" smtClean="0"/>
              <a:t>Exceptions to Endorsements</a:t>
            </a:r>
          </a:p>
        </p:txBody>
      </p:sp>
      <p:sp>
        <p:nvSpPr>
          <p:cNvPr id="95235" name="Rectangle 3"/>
          <p:cNvSpPr>
            <a:spLocks noGrp="1" noChangeArrowheads="1"/>
          </p:cNvSpPr>
          <p:nvPr>
            <p:ph idx="1"/>
          </p:nvPr>
        </p:nvSpPr>
        <p:spPr>
          <a:xfrm>
            <a:off x="533400" y="1600200"/>
            <a:ext cx="8153400" cy="4114800"/>
          </a:xfrm>
        </p:spPr>
        <p:txBody>
          <a:bodyPr/>
          <a:lstStyle/>
          <a:p>
            <a:pPr eaLnBrk="1" hangingPunct="1">
              <a:buClr>
                <a:srgbClr val="000000"/>
              </a:buClr>
            </a:pPr>
            <a:r>
              <a:rPr lang="en-US" dirty="0" smtClean="0"/>
              <a:t>Exceptions:  </a:t>
            </a:r>
          </a:p>
          <a:p>
            <a:pPr lvl="1" eaLnBrk="1" hangingPunct="1">
              <a:buClr>
                <a:srgbClr val="000000"/>
              </a:buClr>
            </a:pPr>
            <a:r>
              <a:rPr lang="en-US" dirty="0" smtClean="0"/>
              <a:t>CFC </a:t>
            </a:r>
          </a:p>
          <a:p>
            <a:pPr lvl="1" eaLnBrk="1" hangingPunct="1">
              <a:buClr>
                <a:srgbClr val="000000"/>
              </a:buClr>
            </a:pPr>
            <a:r>
              <a:rPr lang="en-US" dirty="0" smtClean="0"/>
              <a:t>AER </a:t>
            </a:r>
          </a:p>
          <a:p>
            <a:pPr lvl="1" eaLnBrk="1" hangingPunct="1">
              <a:buClr>
                <a:srgbClr val="000000"/>
              </a:buClr>
            </a:pPr>
            <a:r>
              <a:rPr lang="en-US" dirty="0" smtClean="0"/>
              <a:t>Disaster Appeals approved by OPM, and</a:t>
            </a:r>
          </a:p>
          <a:p>
            <a:pPr lvl="1" eaLnBrk="1" hangingPunct="1">
              <a:buClr>
                <a:srgbClr val="000000"/>
              </a:buClr>
            </a:pPr>
            <a:r>
              <a:rPr lang="en-US" dirty="0" smtClean="0"/>
              <a:t>Organizations consisting of Army/</a:t>
            </a:r>
            <a:r>
              <a:rPr lang="en-US" dirty="0" err="1" smtClean="0"/>
              <a:t>DoD</a:t>
            </a:r>
            <a:r>
              <a:rPr lang="en-US" dirty="0" smtClean="0"/>
              <a:t> employees/dependents when conducting internal fundraising for informal funds when approved by the Commander </a:t>
            </a:r>
          </a:p>
          <a:p>
            <a:pPr eaLnBrk="1" hangingPunct="1">
              <a:buClr>
                <a:srgbClr val="000000"/>
              </a:buClr>
            </a:pPr>
            <a:endParaRPr lang="en-US" dirty="0" smtClean="0"/>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4000" dirty="0" smtClean="0"/>
              <a:t>Specific Issues: “</a:t>
            </a:r>
            <a:r>
              <a:rPr lang="en-US" sz="4000" u="sng" dirty="0" smtClean="0"/>
              <a:t>The NO List</a:t>
            </a:r>
            <a:r>
              <a:rPr lang="en-US" sz="4000" dirty="0" smtClean="0"/>
              <a:t>”</a:t>
            </a:r>
            <a:endParaRPr lang="en-US" sz="4000" dirty="0"/>
          </a:p>
        </p:txBody>
      </p:sp>
      <p:sp>
        <p:nvSpPr>
          <p:cNvPr id="3" name="Content Placeholder 2"/>
          <p:cNvSpPr>
            <a:spLocks noGrp="1"/>
          </p:cNvSpPr>
          <p:nvPr>
            <p:ph idx="1"/>
          </p:nvPr>
        </p:nvSpPr>
        <p:spPr>
          <a:xfrm>
            <a:off x="381000" y="1524000"/>
            <a:ext cx="8305800" cy="4602163"/>
          </a:xfrm>
        </p:spPr>
        <p:txBody>
          <a:bodyPr>
            <a:normAutofit fontScale="92500" lnSpcReduction="20000"/>
          </a:bodyPr>
          <a:lstStyle/>
          <a:p>
            <a:r>
              <a:rPr lang="en-US" u="sng" dirty="0" smtClean="0"/>
              <a:t>No Violation of Sexual Assault/Sexual Harassment Policies!</a:t>
            </a:r>
          </a:p>
          <a:p>
            <a:r>
              <a:rPr lang="en-US" dirty="0" smtClean="0"/>
              <a:t>No Unauthorized Use of Alcoholic Beverages while on Govt. Premises or in a Duty Status</a:t>
            </a:r>
          </a:p>
          <a:p>
            <a:r>
              <a:rPr lang="en-US" u="sng" dirty="0" smtClean="0"/>
              <a:t>No Drinking and Driving!</a:t>
            </a:r>
          </a:p>
          <a:p>
            <a:r>
              <a:rPr lang="en-US" dirty="0" smtClean="0"/>
              <a:t>No Pornography on Government Computers</a:t>
            </a:r>
          </a:p>
          <a:p>
            <a:r>
              <a:rPr lang="en-US" dirty="0" smtClean="0"/>
              <a:t>No Nude or Explicit Photographs on Government Phones or Computers</a:t>
            </a:r>
          </a:p>
          <a:p>
            <a:r>
              <a:rPr lang="en-US" dirty="0" smtClean="0"/>
              <a:t>No Privately Owned Weapons on TAG Property without an Authorized Exception</a:t>
            </a:r>
          </a:p>
          <a:p>
            <a:endParaRPr lang="en-US" dirty="0" smtClean="0"/>
          </a:p>
          <a:p>
            <a:pPr>
              <a:buNone/>
            </a:pP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a:xfrm>
            <a:off x="533400" y="609600"/>
            <a:ext cx="7924800" cy="5562600"/>
          </a:xfrm>
        </p:spPr>
        <p:txBody>
          <a:bodyPr/>
          <a:lstStyle/>
          <a:p>
            <a:pPr eaLnBrk="1" hangingPunct="1"/>
            <a:r>
              <a:rPr lang="en-US" sz="4000" dirty="0" smtClean="0"/>
              <a:t>You are strongly encouraged to consult  your ethics counselor well </a:t>
            </a:r>
            <a:r>
              <a:rPr lang="en-US" sz="4000" i="1" u="sng" dirty="0" smtClean="0"/>
              <a:t>before</a:t>
            </a:r>
            <a:r>
              <a:rPr lang="en-US" sz="4000" dirty="0" smtClean="0"/>
              <a:t> you separate from the Government about the post-Government service restrictions that apply to your specific situation.</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457200" y="228600"/>
            <a:ext cx="8229600" cy="990600"/>
          </a:xfrm>
        </p:spPr>
        <p:txBody>
          <a:bodyPr/>
          <a:lstStyle/>
          <a:p>
            <a:pPr eaLnBrk="1" hangingPunct="1"/>
            <a:r>
              <a:rPr lang="en-US" sz="4000" dirty="0" smtClean="0"/>
              <a:t>Conclusion</a:t>
            </a:r>
          </a:p>
        </p:txBody>
      </p:sp>
      <p:sp>
        <p:nvSpPr>
          <p:cNvPr id="138243" name="Rectangle 3"/>
          <p:cNvSpPr>
            <a:spLocks noGrp="1" noChangeArrowheads="1"/>
          </p:cNvSpPr>
          <p:nvPr>
            <p:ph idx="1"/>
          </p:nvPr>
        </p:nvSpPr>
        <p:spPr>
          <a:xfrm>
            <a:off x="457200" y="1219200"/>
            <a:ext cx="8229600" cy="5105400"/>
          </a:xfrm>
        </p:spPr>
        <p:txBody>
          <a:bodyPr>
            <a:noAutofit/>
          </a:bodyPr>
          <a:lstStyle/>
          <a:p>
            <a:pPr marL="461963" indent="-461963">
              <a:spcBef>
                <a:spcPts val="0"/>
              </a:spcBef>
              <a:buClr>
                <a:srgbClr val="66FF33"/>
              </a:buClr>
              <a:buSzPct val="125000"/>
              <a:buFont typeface="ZapfDingbats" pitchFamily="82" charset="2"/>
              <a:buChar char=""/>
              <a:defRPr/>
            </a:pPr>
            <a:r>
              <a:rPr lang="en-US" sz="2800" dirty="0" smtClean="0"/>
              <a:t> The rules set a minimum standard of conduct</a:t>
            </a:r>
          </a:p>
          <a:p>
            <a:pPr marL="461963" indent="-461963">
              <a:spcBef>
                <a:spcPts val="0"/>
              </a:spcBef>
              <a:buClr>
                <a:srgbClr val="66FF33"/>
              </a:buClr>
              <a:buSzPct val="125000"/>
              <a:buNone/>
              <a:defRPr/>
            </a:pPr>
            <a:endParaRPr lang="en-US" sz="2800" dirty="0" smtClean="0"/>
          </a:p>
          <a:p>
            <a:pPr marL="461963" indent="-461963">
              <a:spcBef>
                <a:spcPts val="0"/>
              </a:spcBef>
              <a:buClr>
                <a:srgbClr val="66FF33"/>
              </a:buClr>
              <a:buSzPct val="125000"/>
              <a:buFont typeface="ZapfDingbats" pitchFamily="82" charset="2"/>
              <a:buChar char=""/>
              <a:defRPr/>
            </a:pPr>
            <a:r>
              <a:rPr lang="en-US" sz="2800" dirty="0" smtClean="0"/>
              <a:t> The question you should be asking is, even if legal, </a:t>
            </a:r>
            <a:r>
              <a:rPr lang="en-US" sz="2800" u="sng" dirty="0" smtClean="0"/>
              <a:t>is my proposed action the right thing to do?</a:t>
            </a:r>
          </a:p>
          <a:p>
            <a:pPr marL="461963" indent="-461963">
              <a:spcBef>
                <a:spcPts val="0"/>
              </a:spcBef>
              <a:buClr>
                <a:srgbClr val="66FF33"/>
              </a:buClr>
              <a:buSzPct val="125000"/>
              <a:buNone/>
              <a:defRPr/>
            </a:pPr>
            <a:endParaRPr lang="en-US" sz="2800" dirty="0" smtClean="0"/>
          </a:p>
          <a:p>
            <a:pPr marL="461963" indent="-461963">
              <a:spcBef>
                <a:spcPts val="0"/>
              </a:spcBef>
              <a:buClr>
                <a:srgbClr val="66FF33"/>
              </a:buClr>
              <a:buSzPct val="125000"/>
              <a:buFont typeface="ZapfDingbats" pitchFamily="82" charset="2"/>
              <a:buChar char=""/>
              <a:defRPr/>
            </a:pPr>
            <a:r>
              <a:rPr lang="en-US" sz="2800" i="1" dirty="0" smtClean="0"/>
              <a:t> </a:t>
            </a:r>
            <a:r>
              <a:rPr lang="en-US" sz="2800" i="1" u="sng" dirty="0" smtClean="0"/>
              <a:t>Ask whether your actions</a:t>
            </a:r>
            <a:r>
              <a:rPr lang="en-US" sz="2800" dirty="0" smtClean="0"/>
              <a:t>:</a:t>
            </a:r>
          </a:p>
          <a:p>
            <a:pPr marL="688975" indent="-225425">
              <a:spcBef>
                <a:spcPts val="0"/>
              </a:spcBef>
              <a:defRPr/>
            </a:pPr>
            <a:r>
              <a:rPr lang="en-US" sz="2800" dirty="0" smtClean="0"/>
              <a:t>Are in the best interest of DoD;</a:t>
            </a:r>
          </a:p>
          <a:p>
            <a:pPr marL="688975" indent="-225425">
              <a:spcBef>
                <a:spcPts val="0"/>
              </a:spcBef>
              <a:defRPr/>
            </a:pPr>
            <a:r>
              <a:rPr lang="en-US" sz="2800" dirty="0" smtClean="0"/>
              <a:t>Serve to enhance public confidence in DoD programs and operations; or </a:t>
            </a:r>
          </a:p>
          <a:p>
            <a:pPr marL="688975" indent="-225425">
              <a:spcBef>
                <a:spcPts val="0"/>
              </a:spcBef>
              <a:defRPr/>
            </a:pPr>
            <a:r>
              <a:rPr lang="en-US" sz="2800" dirty="0" smtClean="0"/>
              <a:t>Will cause the public to question your integrity or impartiality.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228600"/>
            <a:ext cx="7772400" cy="838200"/>
          </a:xfrm>
        </p:spPr>
        <p:txBody>
          <a:bodyPr>
            <a:normAutofit/>
          </a:bodyPr>
          <a:lstStyle/>
          <a:p>
            <a:pPr eaLnBrk="1" hangingPunct="1">
              <a:buClr>
                <a:srgbClr val="000000"/>
              </a:buClr>
            </a:pPr>
            <a:r>
              <a:rPr lang="en-US" sz="4000" dirty="0" smtClean="0"/>
              <a:t>Code of Ethics</a:t>
            </a:r>
          </a:p>
        </p:txBody>
      </p:sp>
      <p:sp>
        <p:nvSpPr>
          <p:cNvPr id="13315" name="Text Box 3"/>
          <p:cNvSpPr txBox="1">
            <a:spLocks noChangeArrowheads="1"/>
          </p:cNvSpPr>
          <p:nvPr/>
        </p:nvSpPr>
        <p:spPr bwMode="auto">
          <a:xfrm>
            <a:off x="2133600" y="1752600"/>
            <a:ext cx="4953000" cy="457200"/>
          </a:xfrm>
          <a:prstGeom prst="rect">
            <a:avLst/>
          </a:prstGeom>
          <a:noFill/>
          <a:ln w="9525">
            <a:noFill/>
            <a:miter lim="800000"/>
            <a:headEnd/>
            <a:tailEnd/>
          </a:ln>
        </p:spPr>
        <p:txBody>
          <a:bodyPr>
            <a:spAutoFit/>
          </a:bodyPr>
          <a:lstStyle/>
          <a:p>
            <a:pPr>
              <a:spcBef>
                <a:spcPct val="50000"/>
              </a:spcBef>
            </a:pPr>
            <a:endParaRPr lang="en-US" sz="2400">
              <a:latin typeface="Times New Roman" pitchFamily="18" charset="0"/>
            </a:endParaRPr>
          </a:p>
        </p:txBody>
      </p:sp>
      <p:pic>
        <p:nvPicPr>
          <p:cNvPr id="13316" name="Picture 12" descr="14 Principles - Ethical Conduct"/>
          <p:cNvPicPr>
            <a:picLocks noChangeAspect="1" noChangeArrowheads="1"/>
          </p:cNvPicPr>
          <p:nvPr/>
        </p:nvPicPr>
        <p:blipFill>
          <a:blip r:embed="rId3" cstate="screen"/>
          <a:srcRect l="6091" t="5634" r="3543" b="12675"/>
          <a:stretch>
            <a:fillRect/>
          </a:stretch>
        </p:blipFill>
        <p:spPr bwMode="auto">
          <a:xfrm>
            <a:off x="381000" y="914399"/>
            <a:ext cx="8458200" cy="5638801"/>
          </a:xfrm>
          <a:prstGeom prst="rect">
            <a:avLst/>
          </a:prstGeom>
          <a:noFill/>
          <a:ln w="57150">
            <a:noFill/>
            <a:miter lim="800000"/>
            <a:headEnd/>
            <a:tailEnd/>
          </a:ln>
        </p:spPr>
      </p:pic>
      <p:sp>
        <p:nvSpPr>
          <p:cNvPr id="13317" name="Rectangle 13"/>
          <p:cNvSpPr>
            <a:spLocks noChangeArrowheads="1"/>
          </p:cNvSpPr>
          <p:nvPr/>
        </p:nvSpPr>
        <p:spPr bwMode="auto">
          <a:xfrm>
            <a:off x="2133600" y="1219200"/>
            <a:ext cx="4876800" cy="5486400"/>
          </a:xfrm>
          <a:prstGeom prst="rect">
            <a:avLst/>
          </a:prstGeom>
          <a:noFill/>
          <a:ln w="76200" cmpd="tri">
            <a:noFill/>
            <a:miter lim="800000"/>
            <a:headEnd/>
            <a:tailEnd/>
          </a:ln>
        </p:spPr>
        <p:txBody>
          <a:bodyPr wrap="none" anchor="ctr"/>
          <a:lstStyle/>
          <a:p>
            <a:pPr eaLnBrk="0" hangingPunct="0"/>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a:xfrm>
            <a:off x="762000" y="457200"/>
            <a:ext cx="7543800" cy="914400"/>
          </a:xfrm>
        </p:spPr>
        <p:txBody>
          <a:bodyPr>
            <a:noAutofit/>
          </a:bodyPr>
          <a:lstStyle/>
          <a:p>
            <a:pPr eaLnBrk="1" hangingPunct="1">
              <a:buClr>
                <a:srgbClr val="000000"/>
              </a:buClr>
            </a:pPr>
            <a:r>
              <a:rPr lang="en-US" sz="4000" dirty="0" smtClean="0"/>
              <a:t>Conclusion </a:t>
            </a:r>
            <a:r>
              <a:rPr lang="en-US" sz="4000" i="1" dirty="0" smtClean="0"/>
              <a:t>(continued)</a:t>
            </a:r>
          </a:p>
        </p:txBody>
      </p:sp>
      <p:sp>
        <p:nvSpPr>
          <p:cNvPr id="139267" name="Rectangle 3"/>
          <p:cNvSpPr>
            <a:spLocks noGrp="1" noChangeArrowheads="1"/>
          </p:cNvSpPr>
          <p:nvPr>
            <p:ph idx="1"/>
          </p:nvPr>
        </p:nvSpPr>
        <p:spPr>
          <a:xfrm>
            <a:off x="457200" y="1676400"/>
            <a:ext cx="8153400" cy="4419600"/>
          </a:xfrm>
        </p:spPr>
        <p:txBody>
          <a:bodyPr>
            <a:normAutofit/>
          </a:bodyPr>
          <a:lstStyle/>
          <a:p>
            <a:pPr eaLnBrk="1" hangingPunct="1">
              <a:lnSpc>
                <a:spcPct val="80000"/>
              </a:lnSpc>
              <a:buClr>
                <a:srgbClr val="000000"/>
              </a:buClr>
            </a:pPr>
            <a:r>
              <a:rPr lang="en-US" sz="2800" dirty="0" smtClean="0"/>
              <a:t>Play it safe – ask your ethics counselor BEFORE taking any action</a:t>
            </a:r>
          </a:p>
          <a:p>
            <a:pPr eaLnBrk="1" hangingPunct="1">
              <a:lnSpc>
                <a:spcPct val="80000"/>
              </a:lnSpc>
              <a:buClr>
                <a:srgbClr val="000000"/>
              </a:buClr>
            </a:pPr>
            <a:r>
              <a:rPr lang="en-US" sz="2800" i="1" dirty="0" smtClean="0"/>
              <a:t>LTC Kelly Ambrose</a:t>
            </a:r>
          </a:p>
          <a:p>
            <a:pPr eaLnBrk="1" hangingPunct="1">
              <a:lnSpc>
                <a:spcPct val="80000"/>
              </a:lnSpc>
              <a:buClr>
                <a:srgbClr val="000000"/>
              </a:buClr>
            </a:pPr>
            <a:r>
              <a:rPr lang="en-US" sz="2800" i="1" dirty="0" smtClean="0"/>
              <a:t>304-561-6619/6323</a:t>
            </a:r>
          </a:p>
          <a:p>
            <a:pPr>
              <a:lnSpc>
                <a:spcPct val="80000"/>
              </a:lnSpc>
              <a:buClr>
                <a:srgbClr val="000000"/>
              </a:buClr>
            </a:pPr>
            <a:r>
              <a:rPr lang="en-US" sz="2800" i="1" dirty="0" smtClean="0"/>
              <a:t>kelly.d.ambrose.mil@mail.mil</a:t>
            </a:r>
          </a:p>
          <a:p>
            <a:pPr eaLnBrk="1" hangingPunct="1">
              <a:lnSpc>
                <a:spcPct val="80000"/>
              </a:lnSpc>
              <a:buClr>
                <a:srgbClr val="000000"/>
              </a:buClr>
            </a:pPr>
            <a:r>
              <a:rPr lang="en-US" sz="2800" dirty="0" smtClean="0">
                <a:hlinkClick r:id="rId3"/>
              </a:rPr>
              <a:t>www.hqda.army.mil/ogc/eandf.htm</a:t>
            </a:r>
            <a:endParaRPr lang="en-US" sz="2800" dirty="0" smtClean="0"/>
          </a:p>
          <a:p>
            <a:pPr eaLnBrk="1" hangingPunct="1">
              <a:lnSpc>
                <a:spcPct val="80000"/>
              </a:lnSpc>
              <a:buClr>
                <a:srgbClr val="000000"/>
              </a:buClr>
            </a:pPr>
            <a:r>
              <a:rPr lang="en-US" sz="2800" dirty="0" smtClean="0">
                <a:hlinkClick r:id="rId4"/>
              </a:rPr>
              <a:t>www.jagcnet.army.mil</a:t>
            </a:r>
            <a:endParaRPr lang="en-US" sz="2800" dirty="0" smtClean="0"/>
          </a:p>
          <a:p>
            <a:pPr lvl="1" eaLnBrk="1" hangingPunct="1">
              <a:lnSpc>
                <a:spcPct val="80000"/>
              </a:lnSpc>
              <a:buClr>
                <a:srgbClr val="000000"/>
              </a:buClr>
            </a:pPr>
            <a:r>
              <a:rPr lang="en-US" sz="2400" dirty="0" smtClean="0"/>
              <a:t>Office of Army General Counsel (Ethics &amp; Fiscal)</a:t>
            </a:r>
          </a:p>
          <a:p>
            <a:pPr lvl="1" eaLnBrk="1" hangingPunct="1">
              <a:lnSpc>
                <a:spcPct val="80000"/>
              </a:lnSpc>
              <a:buClr>
                <a:srgbClr val="000000"/>
              </a:buClr>
            </a:pPr>
            <a:r>
              <a:rPr lang="en-US" sz="2400" dirty="0" smtClean="0"/>
              <a:t>Army Standards of Conduct Office</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Text Box 9"/>
          <p:cNvSpPr txBox="1">
            <a:spLocks noChangeArrowheads="1"/>
          </p:cNvSpPr>
          <p:nvPr/>
        </p:nvSpPr>
        <p:spPr bwMode="auto">
          <a:xfrm>
            <a:off x="1295400" y="2362200"/>
            <a:ext cx="6629400" cy="1107996"/>
          </a:xfrm>
          <a:prstGeom prst="rect">
            <a:avLst/>
          </a:prstGeom>
          <a:noFill/>
          <a:ln w="9525">
            <a:noFill/>
            <a:miter lim="800000"/>
            <a:headEnd/>
            <a:tailEnd/>
          </a:ln>
        </p:spPr>
        <p:txBody>
          <a:bodyPr wrap="square">
            <a:spAutoFit/>
          </a:bodyPr>
          <a:lstStyle/>
          <a:p>
            <a:pPr algn="ctr"/>
            <a:r>
              <a:rPr lang="en-US" sz="6600" dirty="0" smtClean="0">
                <a:latin typeface="Arial" pitchFamily="34" charset="0"/>
              </a:rPr>
              <a:t>Questions???</a:t>
            </a:r>
            <a:endParaRPr lang="en-US" sz="6600" dirty="0">
              <a:latin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274638"/>
            <a:ext cx="8382000" cy="1143000"/>
          </a:xfrm>
        </p:spPr>
        <p:txBody>
          <a:bodyPr/>
          <a:lstStyle/>
          <a:p>
            <a:pPr eaLnBrk="1" hangingPunct="1"/>
            <a:r>
              <a:rPr lang="en-US" sz="2800" u="sng" dirty="0" smtClean="0">
                <a:ea typeface="Times New Roman" pitchFamily="18" charset="0"/>
                <a:cs typeface="CG Times" pitchFamily="18" charset="0"/>
              </a:rPr>
              <a:t>Employees</a:t>
            </a:r>
            <a:r>
              <a:rPr lang="en-US" sz="2800" u="sng" dirty="0" smtClean="0">
                <a:ea typeface="Times New Roman" pitchFamily="18" charset="0"/>
                <a:cs typeface="WP TypographicSymbols"/>
              </a:rPr>
              <a:t>’</a:t>
            </a:r>
            <a:r>
              <a:rPr lang="en-US" sz="2800" u="sng" dirty="0" smtClean="0">
                <a:ea typeface="Times New Roman" pitchFamily="18" charset="0"/>
                <a:cs typeface="CG Times" pitchFamily="18" charset="0"/>
              </a:rPr>
              <a:t> Responsibilities under Executive Order 12674 (as amended)</a:t>
            </a:r>
            <a:r>
              <a:rPr lang="en-US" sz="2800" dirty="0" smtClean="0">
                <a:ea typeface="Times New Roman" pitchFamily="18" charset="0"/>
                <a:cs typeface="CG Times" pitchFamily="18" charset="0"/>
              </a:rPr>
              <a:t>:</a:t>
            </a:r>
          </a:p>
        </p:txBody>
      </p:sp>
      <p:sp>
        <p:nvSpPr>
          <p:cNvPr id="14339" name="Rectangle 3"/>
          <p:cNvSpPr>
            <a:spLocks noGrp="1" noChangeArrowheads="1"/>
          </p:cNvSpPr>
          <p:nvPr>
            <p:ph idx="1"/>
          </p:nvPr>
        </p:nvSpPr>
        <p:spPr>
          <a:xfrm>
            <a:off x="381000" y="1371600"/>
            <a:ext cx="8305800" cy="5029200"/>
          </a:xfrm>
        </p:spPr>
        <p:txBody>
          <a:bodyPr/>
          <a:lstStyle/>
          <a:p>
            <a:pPr eaLnBrk="1" hangingPunct="1">
              <a:buFontTx/>
              <a:buNone/>
            </a:pPr>
            <a:r>
              <a:rPr lang="en-US" sz="2400" b="1" dirty="0" smtClean="0">
                <a:solidFill>
                  <a:srgbClr val="00CC00"/>
                </a:solidFill>
                <a:ea typeface="Times New Roman" pitchFamily="18" charset="0"/>
                <a:cs typeface="CG Times" pitchFamily="18" charset="0"/>
              </a:rPr>
              <a:t>DO</a:t>
            </a:r>
          </a:p>
          <a:p>
            <a:pPr eaLnBrk="1" hangingPunct="1"/>
            <a:r>
              <a:rPr lang="en-US" sz="2400" dirty="0" smtClean="0">
                <a:ea typeface="Times New Roman" pitchFamily="18" charset="0"/>
                <a:cs typeface="CG Times" pitchFamily="18" charset="0"/>
              </a:rPr>
              <a:t>Place loyalty to the Constitution, the laws, and ethical principles above private gain.</a:t>
            </a:r>
          </a:p>
          <a:p>
            <a:pPr eaLnBrk="1" hangingPunct="1"/>
            <a:r>
              <a:rPr lang="en-US" sz="2400" dirty="0" smtClean="0">
                <a:ea typeface="Times New Roman" pitchFamily="18" charset="0"/>
                <a:cs typeface="CG Times" pitchFamily="18" charset="0"/>
              </a:rPr>
              <a:t>Act impartially to all groups, persons, and organizations.</a:t>
            </a:r>
          </a:p>
          <a:p>
            <a:pPr eaLnBrk="1" hangingPunct="1"/>
            <a:r>
              <a:rPr lang="en-US" sz="2400" dirty="0" smtClean="0">
                <a:ea typeface="Times New Roman" pitchFamily="18" charset="0"/>
                <a:cs typeface="CG Times" pitchFamily="18" charset="0"/>
              </a:rPr>
              <a:t>Give an honest effort in the performance of your duties.</a:t>
            </a:r>
          </a:p>
          <a:p>
            <a:pPr eaLnBrk="1" hangingPunct="1"/>
            <a:r>
              <a:rPr lang="en-US" sz="2400" dirty="0" smtClean="0">
                <a:ea typeface="Times New Roman" pitchFamily="18" charset="0"/>
                <a:cs typeface="CG Times" pitchFamily="18" charset="0"/>
              </a:rPr>
              <a:t>Protect and conserve Federal property.</a:t>
            </a:r>
          </a:p>
          <a:p>
            <a:pPr eaLnBrk="1" hangingPunct="1"/>
            <a:r>
              <a:rPr lang="en-US" sz="2400" dirty="0" smtClean="0">
                <a:ea typeface="Times New Roman" pitchFamily="18" charset="0"/>
                <a:cs typeface="CG Times" pitchFamily="18" charset="0"/>
              </a:rPr>
              <a:t>Disclose fraud, waste, and abuse, and corruption to appropriate authorities.</a:t>
            </a:r>
          </a:p>
          <a:p>
            <a:pPr eaLnBrk="1" hangingPunct="1"/>
            <a:r>
              <a:rPr lang="en-US" sz="2400" dirty="0" smtClean="0">
                <a:ea typeface="Times New Roman" pitchFamily="18" charset="0"/>
                <a:cs typeface="CG Times" pitchFamily="18" charset="0"/>
              </a:rPr>
              <a:t>Fulfill in good faith your obligations as citizens, and pay your Federal, State, and local taxes.  </a:t>
            </a:r>
          </a:p>
          <a:p>
            <a:pPr eaLnBrk="1" hangingPunct="1"/>
            <a:r>
              <a:rPr lang="en-US" sz="2400" dirty="0" smtClean="0">
                <a:ea typeface="Times New Roman" pitchFamily="18" charset="0"/>
                <a:cs typeface="CG Times" pitchFamily="18" charset="0"/>
              </a:rPr>
              <a:t>Comply with all laws providing equal opportunity to all persons, regardless of their race, color, religion.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274638"/>
            <a:ext cx="8305800" cy="1143000"/>
          </a:xfrm>
        </p:spPr>
        <p:txBody>
          <a:bodyPr/>
          <a:lstStyle/>
          <a:p>
            <a:pPr eaLnBrk="1" hangingPunct="1"/>
            <a:r>
              <a:rPr lang="en-US" sz="2800" u="sng" dirty="0" smtClean="0">
                <a:ea typeface="Times New Roman" pitchFamily="18" charset="0"/>
                <a:cs typeface="CG Times" pitchFamily="18" charset="0"/>
              </a:rPr>
              <a:t>Employees</a:t>
            </a:r>
            <a:r>
              <a:rPr lang="en-US" sz="2800" u="sng" dirty="0" smtClean="0">
                <a:ea typeface="Times New Roman" pitchFamily="18" charset="0"/>
                <a:cs typeface="WP TypographicSymbols"/>
              </a:rPr>
              <a:t>’</a:t>
            </a:r>
            <a:r>
              <a:rPr lang="en-US" sz="2800" u="sng" dirty="0" smtClean="0">
                <a:ea typeface="Times New Roman" pitchFamily="18" charset="0"/>
                <a:cs typeface="CG Times" pitchFamily="18" charset="0"/>
              </a:rPr>
              <a:t> Responsibilities under Executive Order 12674 (as amended) (cont)</a:t>
            </a:r>
            <a:r>
              <a:rPr lang="en-US" sz="2800" dirty="0" smtClean="0">
                <a:ea typeface="Times New Roman" pitchFamily="18" charset="0"/>
                <a:cs typeface="CG Times" pitchFamily="18" charset="0"/>
              </a:rPr>
              <a:t>:</a:t>
            </a:r>
          </a:p>
        </p:txBody>
      </p:sp>
      <p:sp>
        <p:nvSpPr>
          <p:cNvPr id="15363" name="Rectangle 3"/>
          <p:cNvSpPr>
            <a:spLocks noGrp="1" noChangeArrowheads="1"/>
          </p:cNvSpPr>
          <p:nvPr>
            <p:ph idx="1"/>
          </p:nvPr>
        </p:nvSpPr>
        <p:spPr/>
        <p:txBody>
          <a:bodyPr>
            <a:normAutofit/>
          </a:bodyPr>
          <a:lstStyle/>
          <a:p>
            <a:pPr eaLnBrk="1" hangingPunct="1">
              <a:lnSpc>
                <a:spcPct val="90000"/>
              </a:lnSpc>
              <a:buFontTx/>
              <a:buNone/>
            </a:pPr>
            <a:r>
              <a:rPr lang="en-US" sz="2400" b="1" dirty="0" smtClean="0">
                <a:solidFill>
                  <a:srgbClr val="FF0000"/>
                </a:solidFill>
              </a:rPr>
              <a:t>DO NOT</a:t>
            </a:r>
          </a:p>
          <a:p>
            <a:pPr eaLnBrk="1" hangingPunct="1">
              <a:lnSpc>
                <a:spcPct val="90000"/>
              </a:lnSpc>
            </a:pPr>
            <a:r>
              <a:rPr lang="en-US" sz="2400" dirty="0" smtClean="0"/>
              <a:t>Use nonpublic information to benefit yourself or anyone else.</a:t>
            </a:r>
          </a:p>
          <a:p>
            <a:pPr eaLnBrk="1" hangingPunct="1">
              <a:lnSpc>
                <a:spcPct val="90000"/>
              </a:lnSpc>
            </a:pPr>
            <a:r>
              <a:rPr lang="en-US" sz="2400" dirty="0" smtClean="0"/>
              <a:t>Solicit or accept gifts from persons or parties that do business with or seek official action from DOD (unless permitted by an exception).</a:t>
            </a:r>
          </a:p>
          <a:p>
            <a:pPr eaLnBrk="1" hangingPunct="1">
              <a:lnSpc>
                <a:spcPct val="90000"/>
              </a:lnSpc>
            </a:pPr>
            <a:r>
              <a:rPr lang="en-US" sz="2400" dirty="0" smtClean="0"/>
              <a:t>Make unauthorized commitments or promises that bind the government.</a:t>
            </a:r>
          </a:p>
          <a:p>
            <a:pPr eaLnBrk="1" hangingPunct="1">
              <a:lnSpc>
                <a:spcPct val="90000"/>
              </a:lnSpc>
            </a:pPr>
            <a:r>
              <a:rPr lang="en-US" sz="2400" dirty="0" smtClean="0"/>
              <a:t>Use Federal property for unauthorized purposes.</a:t>
            </a:r>
          </a:p>
          <a:p>
            <a:pPr eaLnBrk="1" hangingPunct="1">
              <a:lnSpc>
                <a:spcPct val="90000"/>
              </a:lnSpc>
            </a:pPr>
            <a:r>
              <a:rPr lang="en-US" sz="2400" dirty="0" smtClean="0"/>
              <a:t>Take jobs or hold financial interests that conflict with your government responsibilities.</a:t>
            </a:r>
          </a:p>
          <a:p>
            <a:pPr eaLnBrk="1" hangingPunct="1">
              <a:lnSpc>
                <a:spcPct val="90000"/>
              </a:lnSpc>
            </a:pPr>
            <a:r>
              <a:rPr lang="en-US" sz="2400" dirty="0" smtClean="0"/>
              <a:t>Take actions that appear illegal or unethical.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533400"/>
            <a:ext cx="7772400" cy="2286000"/>
          </a:xfrm>
        </p:spPr>
        <p:txBody>
          <a:bodyPr/>
          <a:lstStyle/>
          <a:p>
            <a:pPr eaLnBrk="1" hangingPunct="1">
              <a:buClr>
                <a:srgbClr val="000000"/>
              </a:buClr>
            </a:pPr>
            <a:r>
              <a:rPr lang="en-US" dirty="0" smtClean="0"/>
              <a:t>Use Of Government Communications Equipment</a:t>
            </a:r>
          </a:p>
        </p:txBody>
      </p:sp>
      <p:pic>
        <p:nvPicPr>
          <p:cNvPr id="16387" name="Picture 7" descr="bd06790_"/>
          <p:cNvPicPr>
            <a:picLocks noChangeAspect="1" noChangeArrowheads="1"/>
          </p:cNvPicPr>
          <p:nvPr/>
        </p:nvPicPr>
        <p:blipFill>
          <a:blip r:embed="rId3" cstate="screen"/>
          <a:srcRect/>
          <a:stretch>
            <a:fillRect/>
          </a:stretch>
        </p:blipFill>
        <p:spPr bwMode="auto">
          <a:xfrm>
            <a:off x="2667000" y="3124200"/>
            <a:ext cx="3810000" cy="2794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304800"/>
            <a:ext cx="8153400" cy="990600"/>
          </a:xfrm>
        </p:spPr>
        <p:txBody>
          <a:bodyPr>
            <a:normAutofit/>
          </a:bodyPr>
          <a:lstStyle/>
          <a:p>
            <a:pPr eaLnBrk="1" hangingPunct="1">
              <a:buClr>
                <a:srgbClr val="000000"/>
              </a:buClr>
            </a:pPr>
            <a:r>
              <a:rPr lang="en-US" sz="4000" dirty="0" smtClean="0"/>
              <a:t>Ethics Principles</a:t>
            </a:r>
          </a:p>
        </p:txBody>
      </p:sp>
      <p:sp>
        <p:nvSpPr>
          <p:cNvPr id="17411" name="Rectangle 3"/>
          <p:cNvSpPr>
            <a:spLocks noGrp="1" noChangeArrowheads="1"/>
          </p:cNvSpPr>
          <p:nvPr>
            <p:ph idx="1"/>
          </p:nvPr>
        </p:nvSpPr>
        <p:spPr>
          <a:xfrm>
            <a:off x="381000" y="1905000"/>
            <a:ext cx="8305800" cy="4267200"/>
          </a:xfrm>
        </p:spPr>
        <p:txBody>
          <a:bodyPr/>
          <a:lstStyle/>
          <a:p>
            <a:pPr marL="609600" indent="-609600" eaLnBrk="1" hangingPunct="1">
              <a:buClr>
                <a:srgbClr val="000000"/>
              </a:buClr>
            </a:pPr>
            <a:r>
              <a:rPr lang="en-US" dirty="0" smtClean="0"/>
              <a:t>Public service is a public trust (#1)</a:t>
            </a:r>
          </a:p>
          <a:p>
            <a:pPr marL="609600" indent="-609600" eaLnBrk="1" hangingPunct="1">
              <a:buClr>
                <a:srgbClr val="000000"/>
              </a:buClr>
            </a:pPr>
            <a:r>
              <a:rPr lang="en-US" dirty="0" smtClean="0"/>
              <a:t>Duty to protect and conserve Government property (#9)</a:t>
            </a:r>
          </a:p>
          <a:p>
            <a:pPr marL="609600" indent="-609600" eaLnBrk="1" hangingPunct="1">
              <a:buClr>
                <a:srgbClr val="000000"/>
              </a:buClr>
            </a:pPr>
            <a:r>
              <a:rPr lang="en-US" dirty="0" smtClean="0"/>
              <a:t>Government resources may only be used for authorized purposes (#9)</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10562</Words>
  <Application>Microsoft Office PowerPoint</Application>
  <PresentationFormat>On-screen Show (4:3)</PresentationFormat>
  <Paragraphs>726</Paragraphs>
  <Slides>51</Slides>
  <Notes>51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51</vt:i4>
      </vt:variant>
    </vt:vector>
  </HeadingPairs>
  <TitlesOfParts>
    <vt:vector size="59" baseType="lpstr">
      <vt:lpstr>Arial</vt:lpstr>
      <vt:lpstr>Calibri</vt:lpstr>
      <vt:lpstr>CG Times</vt:lpstr>
      <vt:lpstr>Times New Roman</vt:lpstr>
      <vt:lpstr>Wingdings</vt:lpstr>
      <vt:lpstr>WP TypographicSymbols</vt:lpstr>
      <vt:lpstr>ZapfDingbats</vt:lpstr>
      <vt:lpstr>Office Theme</vt:lpstr>
      <vt:lpstr>Ethics Training</vt:lpstr>
      <vt:lpstr>Why Ethics Rules?</vt:lpstr>
      <vt:lpstr>Key Laws and Regulations</vt:lpstr>
      <vt:lpstr>Discussion Topics</vt:lpstr>
      <vt:lpstr>Code of Ethics</vt:lpstr>
      <vt:lpstr>Employees’ Responsibilities under Executive Order 12674 (as amended):</vt:lpstr>
      <vt:lpstr>Employees’ Responsibilities under Executive Order 12674 (as amended) (cont):</vt:lpstr>
      <vt:lpstr>Use Of Government Communications Equipment</vt:lpstr>
      <vt:lpstr>Ethics Principles</vt:lpstr>
      <vt:lpstr>Official Use and Authorized Purposes Only</vt:lpstr>
      <vt:lpstr>Official Use</vt:lpstr>
      <vt:lpstr>Authorized Use</vt:lpstr>
      <vt:lpstr>Cell Phones</vt:lpstr>
      <vt:lpstr>E-mail And Internet</vt:lpstr>
      <vt:lpstr>NO!!!!!</vt:lpstr>
      <vt:lpstr>Use Of Other Government Equipment</vt:lpstr>
      <vt:lpstr>Use Of Official Time</vt:lpstr>
      <vt:lpstr>Use Of Personnel</vt:lpstr>
      <vt:lpstr> GIFTS </vt:lpstr>
      <vt:lpstr>Focus on Gifts</vt:lpstr>
      <vt:lpstr>         What is a Gift?</vt:lpstr>
      <vt:lpstr>What is NOT a Gift?</vt:lpstr>
      <vt:lpstr>GENERAL RULE</vt:lpstr>
      <vt:lpstr>Types of Gifts</vt:lpstr>
      <vt:lpstr>What is an Outside Source?</vt:lpstr>
      <vt:lpstr>Outside Sources The Method of Analysis:</vt:lpstr>
      <vt:lpstr>Outside Sources First Question:</vt:lpstr>
      <vt:lpstr>Outside Sources Second Question:</vt:lpstr>
      <vt:lpstr>Outside Sources Third Question:</vt:lpstr>
      <vt:lpstr>Gift Disposal </vt:lpstr>
      <vt:lpstr>Gifts Between Employees General Rule</vt:lpstr>
      <vt:lpstr>Gifts for Wounded &amp; Injured</vt:lpstr>
      <vt:lpstr>Family Readiness Groups</vt:lpstr>
      <vt:lpstr>Family Readiness Groups </vt:lpstr>
      <vt:lpstr>Official Support of FRGs </vt:lpstr>
      <vt:lpstr>Fundraising</vt:lpstr>
      <vt:lpstr>FRGs &amp; Private Organizations</vt:lpstr>
      <vt:lpstr>FRGs &amp; Private Organizations (Continued)</vt:lpstr>
      <vt:lpstr>Personal Participation In Private Organizations</vt:lpstr>
      <vt:lpstr>Personal Participation</vt:lpstr>
      <vt:lpstr>Personal Participation</vt:lpstr>
      <vt:lpstr>No Membership Or Position If Offered Due To Official Position</vt:lpstr>
      <vt:lpstr>No Solicitation </vt:lpstr>
      <vt:lpstr>Conflicts Of Interest Prohibited</vt:lpstr>
      <vt:lpstr>Official Endorsements</vt:lpstr>
      <vt:lpstr>Exceptions to Endorsements</vt:lpstr>
      <vt:lpstr>Specific Issues: “The NO List”</vt:lpstr>
      <vt:lpstr>You are strongly encouraged to consult  your ethics counselor well before you separate from the Government about the post-Government service restrictions that apply to your specific situation.</vt:lpstr>
      <vt:lpstr>Conclusion</vt:lpstr>
      <vt:lpstr>Conclusion (continued)</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United States Army</dc:creator>
  <cp:lastModifiedBy>Default User</cp:lastModifiedBy>
  <cp:revision>30</cp:revision>
  <dcterms:created xsi:type="dcterms:W3CDTF">2011-04-05T13:59:39Z</dcterms:created>
  <dcterms:modified xsi:type="dcterms:W3CDTF">2016-03-03T16:15:15Z</dcterms:modified>
</cp:coreProperties>
</file>